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s/comment4.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7" r:id="rId2"/>
  </p:sldMasterIdLst>
  <p:notesMasterIdLst>
    <p:notesMasterId r:id="rId18"/>
  </p:notesMasterIdLst>
  <p:sldIdLst>
    <p:sldId id="300" r:id="rId3"/>
    <p:sldId id="265" r:id="rId4"/>
    <p:sldId id="267" r:id="rId5"/>
    <p:sldId id="268" r:id="rId6"/>
    <p:sldId id="264" r:id="rId7"/>
    <p:sldId id="271" r:id="rId8"/>
    <p:sldId id="276" r:id="rId9"/>
    <p:sldId id="279" r:id="rId10"/>
    <p:sldId id="280" r:id="rId11"/>
    <p:sldId id="291" r:id="rId12"/>
    <p:sldId id="290" r:id="rId13"/>
    <p:sldId id="292" r:id="rId14"/>
    <p:sldId id="296" r:id="rId15"/>
    <p:sldId id="272" r:id="rId16"/>
    <p:sldId id="273" r:id="rId17"/>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piso Menendez, Eva (repisom1)" initials="RME" lastIdx="15" clrIdx="0"/>
  <p:cmAuthor id="1" name="Eva Repiso" initials="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56" autoAdjust="0"/>
  </p:normalViewPr>
  <p:slideViewPr>
    <p:cSldViewPr>
      <p:cViewPr>
        <p:scale>
          <a:sx n="65" d="100"/>
          <a:sy n="65" d="100"/>
        </p:scale>
        <p:origin x="-1524" y="-144"/>
      </p:cViewPr>
      <p:guideLst>
        <p:guide orient="horz" pos="2160"/>
        <p:guide pos="2880"/>
      </p:guideLst>
    </p:cSldViewPr>
  </p:slideViewPr>
  <p:notesTextViewPr>
    <p:cViewPr>
      <p:scale>
        <a:sx n="100" d="100"/>
        <a:sy n="100" d="100"/>
      </p:scale>
      <p:origin x="0" y="0"/>
    </p:cViewPr>
  </p:notesTextViewPr>
  <p:notesViewPr>
    <p:cSldViewPr>
      <p:cViewPr varScale="1">
        <p:scale>
          <a:sx n="101" d="100"/>
          <a:sy n="101" d="100"/>
        </p:scale>
        <p:origin x="-3528" y="-90"/>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1T12:14:13.533" idx="1">
    <p:pos x="2376" y="2486"/>
    <p:text>Los fotones debidos a recombinacion se llegan a emitir pero tienen una vida muy corta porque se vuelven a absorber, nunca llegan a salir del dispositivo o incluso de la zona activa</p:text>
  </p:cm>
  <p:cm authorId="0" dt="2016-03-01T12:33:44.878" idx="2">
    <p:pos x="2504" y="2181"/>
    <p:text>Surface happens only in the sides (etched sides) of the sample, is equivalent to have a parallel resistence to aour diode where the current can pass.
Bulk is due to defects.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29T09:12:21.152" idx="1">
    <p:pos x="28" y="2340"/>
    <p:text>this reduces also the inter-valence band absortion???</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29T09:44:31.902" idx="2">
    <p:pos x="4564" y="4057"/>
    <p:text>Not even trying Migration enhanced epitaxy. We have more less the same problems.</p:text>
  </p:cm>
  <p:cm authorId="0" dt="2016-05-03T15:20:22.825" idx="5">
    <p:pos x="10" y="10"/>
    <p:text>2.2 ML, done with both shutters open at the same time (In and Sb)</p:text>
  </p:cm>
  <p:cm authorId="0" dt="2016-05-03T15:20:53.847" idx="6">
    <p:pos x="1874" y="4108"/>
    <p:text>At 1.7 ML we can see a chenge in the pattern of the RHEED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5-03T15:30:30.367" idx="7">
    <p:pos x="4968" y="1758"/>
    <p:text>Sb2 for 20 seconds. Anion exchange reaction.
Thickness controled by the temperature of the substrate during the exchange:
300C - 0.9 ML
450C - 0.5 ML</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5-03T21:01:39.886" idx="12">
    <p:pos x="5375" y="1026"/>
    <p:text/>
  </p:cm>
  <p:cm authorId="0" dt="2016-05-03T21:06:26.661" idx="13">
    <p:pos x="5371" y="2846"/>
    <p:text>1st samples with only the As-Sb exchange were grown at temperatures between 300-450C. This temperature was chossen because we needed higher temperatures for obtaining less surface segregation of Sb and because of this higher material quality.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5-03T16:25:22.479" idx="8">
    <p:pos x="4071" y="3278"/>
    <p:text>A high value indicates that the threshold current is less sensitive to changes in temperature.
Note: 65 is low, 100 is more less high</p:text>
  </p:cm>
  <p:cm authorId="0" dt="2016-05-03T16:28:24.516" idx="9">
    <p:pos x="3644" y="3909"/>
    <p:text>This improved performance is attributed to stronger hole localization in larger QDs and good material quality.</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5-03T21:35:27.680" idx="14">
    <p:pos x="5379" y="3160"/>
    <p:text>This could be due to the smaler active region. And also, to the filling of the dots by the carrier, so at low temperatures the emission from InAs dominates.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s-ES"/>
          </a:p>
        </p:txBody>
      </p:sp>
      <p:sp>
        <p:nvSpPr>
          <p:cNvPr id="3" name="2 Marcador de fecha"/>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1DE68E0-9CA1-4BB5-9B90-554506188119}" type="datetimeFigureOut">
              <a:rPr lang="es-ES" smtClean="0"/>
              <a:pPr/>
              <a:t>13/05/2016</a:t>
            </a:fld>
            <a:endParaRPr lang="es-ES"/>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s-ES"/>
          </a:p>
        </p:txBody>
      </p:sp>
      <p:sp>
        <p:nvSpPr>
          <p:cNvPr id="5" name="4 Marcador de notas"/>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B549D2-8A9F-4679-AB75-3A6B5C883BB9}" type="slidenum">
              <a:rPr lang="es-ES" smtClean="0"/>
              <a:pPr/>
              <a:t>‹Nº›</a:t>
            </a:fld>
            <a:endParaRPr lang="es-ES"/>
          </a:p>
        </p:txBody>
      </p:sp>
    </p:spTree>
    <p:extLst>
      <p:ext uri="{BB962C8B-B14F-4D97-AF65-F5344CB8AC3E}">
        <p14:creationId xmlns="" xmlns:p14="http://schemas.microsoft.com/office/powerpoint/2010/main" val="198236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B549D2-8A9F-4679-AB75-3A6B5C883BB9}" type="slidenum">
              <a:rPr lang="es-ES" smtClean="0"/>
              <a:pPr/>
              <a:t>1</a:t>
            </a:fld>
            <a:endParaRPr lang="es-ES"/>
          </a:p>
        </p:txBody>
      </p:sp>
    </p:spTree>
    <p:extLst>
      <p:ext uri="{BB962C8B-B14F-4D97-AF65-F5344CB8AC3E}">
        <p14:creationId xmlns="" xmlns:p14="http://schemas.microsoft.com/office/powerpoint/2010/main" val="309254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B549D2-8A9F-4679-AB75-3A6B5C883BB9}" type="slidenum">
              <a:rPr lang="es-ES" smtClean="0"/>
              <a:pPr/>
              <a:t>11</a:t>
            </a:fld>
            <a:endParaRPr lang="es-ES"/>
          </a:p>
        </p:txBody>
      </p:sp>
    </p:spTree>
    <p:extLst>
      <p:ext uri="{BB962C8B-B14F-4D97-AF65-F5344CB8AC3E}">
        <p14:creationId xmlns="" xmlns:p14="http://schemas.microsoft.com/office/powerpoint/2010/main" val="28814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ADB1C-8794-47F8-B394-A719E76A2B49}" type="slidenum">
              <a:rPr lang="en-US"/>
              <a:pPr/>
              <a:t>12</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GB"/>
              <a:t>Here we have the temperatures and power dependent PL scans for the samples. The inset shows the change in the QD energy with Temperature where we see a blue shift between up to 60K. We also see a blue shift with increasing excitation power which is a characteristic of type II arrays. We believe this effect maybe due to electronically coupled dots where the holes are able to migrate from one dot to another due to the high density.</a:t>
            </a:r>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0DFF6-1000-40C7-B166-8E779E4E7DEC}" type="slidenum">
              <a:rPr lang="en-US" altLang="en-US"/>
              <a:pPr/>
              <a:t>13</a:t>
            </a:fld>
            <a:endParaRPr lang="en-US" alt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GB" altLang="en-US"/>
              <a:t>1. Using the exchange + Deposition technique at high temperatures QD Leds were fabricated containing 10 QD sheets with 0.7ML insertion thickness and 17nm InAs barriers.</a:t>
            </a:r>
          </a:p>
          <a:p>
            <a:endParaRPr lang="en-GB" altLang="en-US"/>
          </a:p>
          <a:p>
            <a:r>
              <a:rPr lang="en-GB" altLang="en-US"/>
              <a:t>2. The diodes were grown on n-type InAs substrates with 0.5um doped layers, 0.3um active region and a quaternary AlGaAsSb electron blocking barrier which improves EL intensity by a factor of 5</a:t>
            </a:r>
          </a:p>
          <a:p>
            <a:endParaRPr lang="en-GB" altLang="en-US"/>
          </a:p>
          <a:p>
            <a:r>
              <a:rPr lang="en-GB" altLang="en-US"/>
              <a:t>3. The diodes were processed into 750um mesas with 200um gold contacts and mounted epi-side up onto standard headers.</a:t>
            </a:r>
          </a:p>
          <a:p>
            <a:endParaRPr lang="en-GB" altLang="en-US"/>
          </a:p>
          <a:p>
            <a:r>
              <a:rPr lang="en-GB" altLang="en-US"/>
              <a:t>4. The devices show relatively good IV characteristics with leakage current of 2mA and series resistance of 0.9ohms. </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B549D2-8A9F-4679-AB75-3A6B5C883BB9}" type="slidenum">
              <a:rPr lang="es-ES" smtClean="0"/>
              <a:pPr/>
              <a:t>2</a:t>
            </a:fld>
            <a:endParaRPr lang="es-ES"/>
          </a:p>
        </p:txBody>
      </p:sp>
    </p:spTree>
    <p:extLst>
      <p:ext uri="{BB962C8B-B14F-4D97-AF65-F5344CB8AC3E}">
        <p14:creationId xmlns="" xmlns:p14="http://schemas.microsoft.com/office/powerpoint/2010/main" val="309254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F6C8DC8-DAA6-47C8-BCA2-3ED4EDB611CF}" type="slidenum">
              <a:rPr lang="en-GB" smtClean="0">
                <a:solidFill>
                  <a:srgbClr val="000000"/>
                </a:solidFill>
              </a:rPr>
              <a:pPr/>
              <a:t>3</a:t>
            </a:fld>
            <a:endParaRPr lang="en-GB" smtClean="0">
              <a:solidFill>
                <a:srgbClr val="000000"/>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a:noFill/>
          <a:ln/>
        </p:spPr>
        <p:txBody>
          <a:bodyPr/>
          <a:lstStyle/>
          <a:p>
            <a:pPr eaLnBrk="1" hangingPunct="1"/>
            <a:r>
              <a:rPr lang="en-GB" sz="1300" dirty="0" smtClean="0"/>
              <a:t>In III-V semiconductors the heavy hole valence mass, </a:t>
            </a:r>
            <a:r>
              <a:rPr lang="en-GB" sz="1300" dirty="0" err="1" smtClean="0"/>
              <a:t>m</a:t>
            </a:r>
            <a:r>
              <a:rPr lang="en-GB" sz="1300" baseline="-25000" dirty="0" err="1" smtClean="0"/>
              <a:t>h</a:t>
            </a:r>
            <a:r>
              <a:rPr lang="en-GB" sz="1300" dirty="0" smtClean="0"/>
              <a:t>, is an order of magnitude greater than the electron mass, m</a:t>
            </a:r>
            <a:r>
              <a:rPr lang="en-GB" sz="1300" baseline="-25000" dirty="0" smtClean="0"/>
              <a:t>e</a:t>
            </a:r>
          </a:p>
          <a:p>
            <a:pPr eaLnBrk="1" hangingPunct="1"/>
            <a:r>
              <a:rPr lang="en-GB" sz="1300" dirty="0" smtClean="0"/>
              <a:t>Alternatively in narrow gap materials, the electron mass is small. Subsequently there is a small </a:t>
            </a:r>
            <a:r>
              <a:rPr lang="en-GB" sz="1300" u="sng" dirty="0" smtClean="0"/>
              <a:t>k</a:t>
            </a:r>
            <a:r>
              <a:rPr lang="en-GB" sz="1300" dirty="0" smtClean="0"/>
              <a:t> transfer, with holes close to </a:t>
            </a:r>
            <a:r>
              <a:rPr lang="en-GB" sz="1300" u="sng" dirty="0" smtClean="0"/>
              <a:t>k</a:t>
            </a:r>
            <a:r>
              <a:rPr lang="en-GB" sz="1300" dirty="0" smtClean="0"/>
              <a:t>=0 (i.e. with low energy) more likely to be occupied. </a:t>
            </a:r>
          </a:p>
          <a:p>
            <a:pPr eaLnBrk="1" hangingPunct="1"/>
            <a:endParaRPr lang="en-GB" sz="1300" dirty="0" smtClean="0"/>
          </a:p>
          <a:p>
            <a:pPr eaLnBrk="1" hangingPunct="1"/>
            <a:r>
              <a:rPr lang="en-GB" sz="1300" dirty="0" smtClean="0"/>
              <a:t>An Auger process involves the transfer of energy supplied by recombination of an electron hole pair, to a third particle, exciting it to a higher energy state which then subsequently loses the energy non-</a:t>
            </a:r>
            <a:r>
              <a:rPr lang="en-GB" sz="1300" dirty="0" err="1" smtClean="0"/>
              <a:t>radiatively</a:t>
            </a:r>
            <a:endParaRPr lang="en-US" dirty="0" smtClean="0">
              <a:cs typeface="Arial" charset="0"/>
            </a:endParaRPr>
          </a:p>
        </p:txBody>
      </p:sp>
    </p:spTree>
    <p:extLst>
      <p:ext uri="{BB962C8B-B14F-4D97-AF65-F5344CB8AC3E}">
        <p14:creationId xmlns="" xmlns:p14="http://schemas.microsoft.com/office/powerpoint/2010/main" val="326434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F6C8DC8-DAA6-47C8-BCA2-3ED4EDB611CF}" type="slidenum">
              <a:rPr lang="en-GB" smtClean="0">
                <a:solidFill>
                  <a:srgbClr val="000000"/>
                </a:solidFill>
              </a:rPr>
              <a:pPr/>
              <a:t>4</a:t>
            </a:fld>
            <a:endParaRPr lang="en-GB" smtClean="0">
              <a:solidFill>
                <a:srgbClr val="000000"/>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a:noFill/>
          <a:ln/>
        </p:spPr>
        <p:txBody>
          <a:bodyPr/>
          <a:lstStyle/>
          <a:p>
            <a:pPr eaLnBrk="1" hangingPunct="1"/>
            <a:r>
              <a:rPr lang="en-GB" sz="1300" dirty="0" smtClean="0"/>
              <a:t>In III-V semiconductors the heavy hole valence mass, </a:t>
            </a:r>
            <a:r>
              <a:rPr lang="en-GB" sz="1300" dirty="0" err="1" smtClean="0"/>
              <a:t>m</a:t>
            </a:r>
            <a:r>
              <a:rPr lang="en-GB" sz="1300" baseline="-25000" dirty="0" err="1" smtClean="0"/>
              <a:t>h</a:t>
            </a:r>
            <a:r>
              <a:rPr lang="en-GB" sz="1300" dirty="0" smtClean="0"/>
              <a:t>, is an order of magnitude greater than the electron mass, m</a:t>
            </a:r>
            <a:r>
              <a:rPr lang="en-GB" sz="1300" baseline="-25000" dirty="0" smtClean="0"/>
              <a:t>e</a:t>
            </a:r>
          </a:p>
          <a:p>
            <a:pPr eaLnBrk="1" hangingPunct="1"/>
            <a:r>
              <a:rPr lang="en-GB" sz="1300" dirty="0" smtClean="0"/>
              <a:t>Alternatively in narrow gap materials, the electron mass is small. Subsequently there is a small </a:t>
            </a:r>
            <a:r>
              <a:rPr lang="en-GB" sz="1300" u="sng" dirty="0" smtClean="0"/>
              <a:t>k</a:t>
            </a:r>
            <a:r>
              <a:rPr lang="en-GB" sz="1300" dirty="0" smtClean="0"/>
              <a:t> transfer, with holes close to </a:t>
            </a:r>
            <a:r>
              <a:rPr lang="en-GB" sz="1300" u="sng" dirty="0" smtClean="0"/>
              <a:t>k</a:t>
            </a:r>
            <a:r>
              <a:rPr lang="en-GB" sz="1300" dirty="0" smtClean="0"/>
              <a:t>=0 (i.e. with low energy) more likely to be occupied. </a:t>
            </a:r>
          </a:p>
          <a:p>
            <a:pPr eaLnBrk="1" hangingPunct="1"/>
            <a:endParaRPr lang="en-GB" sz="1300" dirty="0" smtClean="0"/>
          </a:p>
          <a:p>
            <a:pPr eaLnBrk="1" hangingPunct="1"/>
            <a:r>
              <a:rPr lang="en-GB" sz="1300" dirty="0" smtClean="0"/>
              <a:t>An Auger process involves the transfer of energy supplied by recombination of an electron hole pair, to a third particle, exciting it to a higher energy state which then subsequently loses the energy non-</a:t>
            </a:r>
            <a:r>
              <a:rPr lang="en-GB" sz="1300" dirty="0" err="1" smtClean="0"/>
              <a:t>radiatively</a:t>
            </a:r>
            <a:endParaRPr lang="en-US" dirty="0" smtClean="0">
              <a:cs typeface="Arial" charset="0"/>
            </a:endParaRPr>
          </a:p>
        </p:txBody>
      </p:sp>
    </p:spTree>
    <p:extLst>
      <p:ext uri="{BB962C8B-B14F-4D97-AF65-F5344CB8AC3E}">
        <p14:creationId xmlns="" xmlns:p14="http://schemas.microsoft.com/office/powerpoint/2010/main" val="272912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9056B39F-776A-4C26-BA00-7BB00EF7B180}" type="slidenum">
              <a:rPr lang="en-US" altLang="en-US"/>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GB" altLang="en-US" smtClean="0"/>
              <a:t>An alternative approach is to use Quantum Dots where the discrete density of states could lead to a low threshold current and a less temperature sensitive threshold current or a high characteristic temperature.</a:t>
            </a:r>
          </a:p>
          <a:p>
            <a:pPr eaLnBrk="1" hangingPunct="1"/>
            <a:endParaRPr lang="en-GB" altLang="en-US" smtClean="0"/>
          </a:p>
          <a:p>
            <a:pPr eaLnBrk="1" hangingPunct="1"/>
            <a:r>
              <a:rPr lang="en-GB" altLang="en-US" smtClean="0"/>
              <a:t>Quantum Dots have shown encouraging results at shorter wavelengths and as shown in the figure here </a:t>
            </a:r>
            <a:r>
              <a:rPr lang="en-US" altLang="en-US" smtClean="0"/>
              <a:t>the progression via thin films to zero dimensional quantum dots has led to a substantial reduction in the threshold current density of GaAs and InP-based diode lasers.</a:t>
            </a:r>
          </a:p>
          <a:p>
            <a:pPr eaLnBrk="1" hangingPunct="1"/>
            <a:endParaRPr lang="en-GB" altLang="en-US" smtClean="0"/>
          </a:p>
          <a:p>
            <a:pPr eaLnBrk="1" hangingPunct="1"/>
            <a:r>
              <a:rPr lang="en-GB" altLang="en-US" smtClean="0"/>
              <a:t>And we want to try to extend the success of Quantum Dots to the mid-infrared range</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01736D98-D65E-4011-B43A-D8B8B9CF8A0F}" type="slidenum">
              <a:rPr lang="en-US" altLang="en-US"/>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GB" altLang="en-US" dirty="0" smtClean="0"/>
              <a:t>1. </a:t>
            </a:r>
            <a:r>
              <a:rPr lang="en-GB" altLang="en-US" dirty="0" err="1" smtClean="0"/>
              <a:t>InSb</a:t>
            </a:r>
            <a:r>
              <a:rPr lang="en-GB" altLang="en-US" dirty="0" smtClean="0"/>
              <a:t> grown directly on </a:t>
            </a:r>
            <a:r>
              <a:rPr lang="en-GB" altLang="en-US" dirty="0" err="1" smtClean="0"/>
              <a:t>InAs</a:t>
            </a:r>
            <a:r>
              <a:rPr lang="en-GB" altLang="en-US" dirty="0" smtClean="0"/>
              <a:t> obeys the SK growth mode where 2D layer growth is followed by 3D island growth to reduce the strain energy as shown in the diagram here. The critical thickness is around 1.7ML.</a:t>
            </a:r>
          </a:p>
          <a:p>
            <a:pPr eaLnBrk="1" hangingPunct="1"/>
            <a:endParaRPr lang="en-GB" altLang="en-US" dirty="0" smtClean="0"/>
          </a:p>
          <a:p>
            <a:pPr eaLnBrk="1" hangingPunct="1"/>
            <a:r>
              <a:rPr lang="en-GB" altLang="en-US" dirty="0" smtClean="0"/>
              <a:t>2. </a:t>
            </a:r>
            <a:r>
              <a:rPr lang="en-GB" altLang="en-US" dirty="0" err="1" smtClean="0"/>
              <a:t>InSb</a:t>
            </a:r>
            <a:r>
              <a:rPr lang="en-GB" altLang="en-US" dirty="0" smtClean="0"/>
              <a:t> QDs have been grown on </a:t>
            </a:r>
            <a:r>
              <a:rPr lang="en-GB" altLang="en-US" dirty="0" err="1" smtClean="0"/>
              <a:t>InAs</a:t>
            </a:r>
            <a:r>
              <a:rPr lang="en-GB" altLang="en-US" dirty="0" smtClean="0"/>
              <a:t> using the S-K mode at LPE at Lancaster and more recently at the </a:t>
            </a:r>
            <a:r>
              <a:rPr lang="en-GB" altLang="en-US" dirty="0" err="1" smtClean="0"/>
              <a:t>Ioffe</a:t>
            </a:r>
            <a:r>
              <a:rPr lang="en-GB" altLang="en-US" dirty="0" smtClean="0"/>
              <a:t> Institute with a density around 10^10 dots and low T PL in the range 3.8-4.3um</a:t>
            </a:r>
          </a:p>
          <a:p>
            <a:pPr eaLnBrk="1" hangingPunct="1"/>
            <a:endParaRPr lang="en-GB" altLang="en-US" dirty="0" smtClean="0"/>
          </a:p>
          <a:p>
            <a:pPr eaLnBrk="1" hangingPunct="1"/>
            <a:r>
              <a:rPr lang="en-GB" altLang="en-US" dirty="0" smtClean="0"/>
              <a:t>3. The AFM picture here shows </a:t>
            </a:r>
            <a:r>
              <a:rPr lang="en-GB" altLang="en-US" dirty="0" err="1" smtClean="0"/>
              <a:t>InSb</a:t>
            </a:r>
            <a:r>
              <a:rPr lang="en-GB" altLang="en-US" dirty="0" smtClean="0"/>
              <a:t> QDs grown on </a:t>
            </a:r>
            <a:r>
              <a:rPr lang="en-GB" altLang="en-US" dirty="0" err="1" smtClean="0"/>
              <a:t>InAs</a:t>
            </a:r>
            <a:r>
              <a:rPr lang="en-GB" altLang="en-US" dirty="0" smtClean="0"/>
              <a:t> by LPE at Lancaster where we have a </a:t>
            </a:r>
            <a:r>
              <a:rPr lang="en-GB" altLang="en-US" b="1" u="sng" dirty="0" smtClean="0"/>
              <a:t>bi-modal distribution</a:t>
            </a:r>
            <a:r>
              <a:rPr lang="en-GB" altLang="en-US" dirty="0" smtClean="0"/>
              <a:t> of dot sizes </a:t>
            </a:r>
          </a:p>
          <a:p>
            <a:pPr eaLnBrk="1" hangingPunct="1"/>
            <a:r>
              <a:rPr lang="en-GB" altLang="en-US" dirty="0" smtClean="0"/>
              <a:t>The small QDs are 4nm high, 20nm in diameter with a density around 4*10^10dots/cm^2</a:t>
            </a:r>
          </a:p>
          <a:p>
            <a:pPr eaLnBrk="1" hangingPunct="1"/>
            <a:r>
              <a:rPr lang="en-GB" altLang="en-US" dirty="0" smtClean="0"/>
              <a:t>The large QDs are 12nm high and 60nm in diameter with a density around 8*10^10dots/cm^2</a:t>
            </a:r>
          </a:p>
          <a:p>
            <a:pPr eaLnBrk="1" hangingPunct="1"/>
            <a:endParaRPr lang="en-GB" altLang="en-US" dirty="0" smtClean="0"/>
          </a:p>
          <a:p>
            <a:pPr eaLnBrk="1" hangingPunct="1"/>
            <a:r>
              <a:rPr lang="en-GB" altLang="en-US" dirty="0" smtClean="0"/>
              <a:t>4. Using MBE, a density up to 8*10^9 has been achieved using ALE with PL at 3.3um at 10K</a:t>
            </a:r>
          </a:p>
          <a:p>
            <a:pPr eaLnBrk="1" hangingPunct="1"/>
            <a:endParaRPr lang="en-GB" altLang="en-US" dirty="0" smtClean="0"/>
          </a:p>
          <a:p>
            <a:pPr eaLnBrk="1" hangingPunct="1"/>
            <a:r>
              <a:rPr lang="en-GB" altLang="en-US" dirty="0" smtClean="0"/>
              <a:t>5. And also by using MBE, Montpellier have reported a density up to 3*10^10 for growth on a thin 1nm </a:t>
            </a:r>
            <a:r>
              <a:rPr lang="en-GB" altLang="en-US" dirty="0" err="1" smtClean="0"/>
              <a:t>InAs</a:t>
            </a:r>
            <a:r>
              <a:rPr lang="en-GB" altLang="en-US" dirty="0" smtClean="0"/>
              <a:t> layer on </a:t>
            </a:r>
            <a:r>
              <a:rPr lang="en-GB" altLang="en-US" dirty="0" err="1" smtClean="0"/>
              <a:t>GaSb</a:t>
            </a:r>
            <a:endParaRPr lang="en-GB" altLang="en-US" dirty="0" smtClean="0"/>
          </a:p>
          <a:p>
            <a:pPr eaLnBrk="1" hangingPunct="1"/>
            <a:endParaRPr lang="en-GB" altLang="en-US" dirty="0" smtClean="0"/>
          </a:p>
          <a:p>
            <a:pPr eaLnBrk="1" hangingPunct="1"/>
            <a:r>
              <a:rPr lang="en-GB" altLang="en-US"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AAE31-FE95-4EE1-BA59-7A06855589A2}" type="slidenum">
              <a:rPr lang="en-US"/>
              <a:pPr/>
              <a:t>8</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GB"/>
              <a:t>And the As and Sb atoms swap over as such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874C9-90CC-4493-9E64-DBE4752DCAB5}" type="slidenum">
              <a:rPr lang="en-US"/>
              <a:pPr/>
              <a:t>9</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GB"/>
              <a:t>Which forms a very thin layer of InSb islands partly covering the surface where the integral thickness of InSb deposited is less then 1ML.</a:t>
            </a:r>
          </a:p>
          <a:p>
            <a:endParaRPr lang="en-GB"/>
          </a:p>
          <a:p>
            <a:r>
              <a:rPr lang="en-GB" b="1" u="sng"/>
              <a:t>This is blow the critical thickness for S-K growth so there is no wetting layer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98AA1-D101-4B45-B149-A3AB33E08919}" type="slidenum">
              <a:rPr lang="en-US"/>
              <a:pPr/>
              <a:t>10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GB"/>
              <a:t>1. So to grow bigger QDs at high GT to reduce Sb segregation, for better quality material and to avoid long growth interruptions a short InSb deposition in MEE mode is used following the exchange.</a:t>
            </a:r>
          </a:p>
          <a:p>
            <a:endParaRPr lang="en-GB"/>
          </a:p>
          <a:p>
            <a:r>
              <a:rPr lang="en-GB"/>
              <a:t>2. The RHEED oscillations for single exchange are here which consists of a 20s Sb exposure followed by a 10s GI then capped with InAs</a:t>
            </a:r>
          </a:p>
          <a:p>
            <a:r>
              <a:rPr lang="en-GB"/>
              <a:t>For thicker insertions following the GI we directly deposit InSb using MEE with a short In deposit, typically 4s and a second Sb Exchange then cap with InAs. </a:t>
            </a:r>
          </a:p>
          <a:p>
            <a:endParaRPr lang="en-GB"/>
          </a:p>
          <a:p>
            <a:r>
              <a:rPr lang="en-GB"/>
              <a:t>3. PL scans for samples grown using this technique at 430C are shown here </a:t>
            </a:r>
          </a:p>
          <a:p>
            <a:endParaRPr lang="en-GB"/>
          </a:p>
          <a:p>
            <a:r>
              <a:rPr lang="en-US"/>
              <a:t>4. And you can see in the samples were the InSb nominal insertion thickness exceeds 1ML the PL intensity drops dramatically corresponding to the growth of relaxed islands. This puts a limit to the maximum InSb thickness using this technique which is still below SK critical thickness</a:t>
            </a:r>
          </a:p>
          <a:p>
            <a:endParaRPr lang="en-US"/>
          </a:p>
          <a:p>
            <a:r>
              <a:rPr lang="en-US"/>
              <a:t>5. And the PL intensity is much higher and narrower for the samples grown using deposition following exchange than for the samples grown using only exchange at the same wavelength.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24"/>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7" name="Freeform 26"/>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fld id="{558A93AF-F766-4B48-A19C-F1A1200FC56A}" type="datetime1">
              <a:rPr lang="es-ES" smtClean="0"/>
              <a:pPr/>
              <a:t>13/05/2016</a:t>
            </a:fld>
            <a:endParaRPr lang="es-E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10278146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5" name="Footer Placeholder 4"/>
          <p:cNvSpPr>
            <a:spLocks noGrp="1"/>
          </p:cNvSpPr>
          <p:nvPr>
            <p:ph type="ftr" sz="quarter" idx="11"/>
          </p:nvPr>
        </p:nvSpPr>
        <p:spPr/>
        <p:txBody>
          <a:bodyPr/>
          <a:lstStyle>
            <a:lvl1pPr>
              <a:defRPr/>
            </a:lvl1pPr>
            <a:extLst/>
          </a:lstStyle>
          <a:p>
            <a:endParaRPr lang="es-ES"/>
          </a:p>
        </p:txBody>
      </p:sp>
      <p:sp>
        <p:nvSpPr>
          <p:cNvPr id="6" name="Slide Number Placeholder 5"/>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21026829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5" name="Footer Placeholder 4"/>
          <p:cNvSpPr>
            <a:spLocks noGrp="1"/>
          </p:cNvSpPr>
          <p:nvPr>
            <p:ph type="ftr" sz="quarter" idx="11"/>
          </p:nvPr>
        </p:nvSpPr>
        <p:spPr/>
        <p:txBody>
          <a:bodyPr/>
          <a:lstStyle>
            <a:lvl1pPr>
              <a:defRPr/>
            </a:lvl1pPr>
            <a:extLst/>
          </a:lstStyle>
          <a:p>
            <a:endParaRPr lang="es-ES"/>
          </a:p>
        </p:txBody>
      </p:sp>
      <p:sp>
        <p:nvSpPr>
          <p:cNvPr id="6" name="Slide Number Placeholder 5"/>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529344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16913FA8-E126-457B-892C-661D74235EBF}" type="datetime1">
              <a:rPr lang="es-ES" altLang="en-US" smtClean="0"/>
              <a:pPr>
                <a:defRPr/>
              </a:pPr>
              <a:t>13/05/2016</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386AE6A4-09AB-44D7-BAC9-1727FA959D5E}" type="slidenum">
              <a:rPr lang="en-US" altLang="en-US"/>
              <a:pPr/>
              <a:t>‹Nº›</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fld id="{993E5354-2EAE-4EDF-AAD2-ACB63F3DB442}" type="datetime1">
              <a:rPr lang="es-ES" smtClean="0"/>
              <a:pPr/>
              <a:t>13/05/2016</a:t>
            </a:fld>
            <a:endParaRPr lang="en-U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A3187DE4-578E-4C68-9B1E-F85B32BBE395}"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740043E-A05A-41B0-BE2B-2D5CE4B7ECC1}" type="datetimeFigureOut">
              <a:rPr lang="en-GB"/>
              <a:pPr>
                <a:defRPr/>
              </a:pPr>
              <a:t>13/05/2016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D5A327-1979-4AE4-99AD-A73AE91714F5}" type="slidenum">
              <a:rPr lang="en-GB" altLang="en-US"/>
              <a:pPr>
                <a:defRPr/>
              </a:pPr>
              <a:t>‹Nº›</a:t>
            </a:fld>
            <a:endParaRPr lang="en-GB" altLang="en-US"/>
          </a:p>
        </p:txBody>
      </p:sp>
    </p:spTree>
    <p:extLst>
      <p:ext uri="{BB962C8B-B14F-4D97-AF65-F5344CB8AC3E}">
        <p14:creationId xmlns="" xmlns:p14="http://schemas.microsoft.com/office/powerpoint/2010/main" val="368347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725543-9291-4387-A794-E75573646C2F}" type="datetimeFigureOut">
              <a:rPr lang="en-GB"/>
              <a:pPr>
                <a:defRPr/>
              </a:pPr>
              <a:t>13/05/2016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D5EDCE-A771-47F2-B0DF-9E52C4652DB0}" type="slidenum">
              <a:rPr lang="en-GB" altLang="en-US"/>
              <a:pPr>
                <a:defRPr/>
              </a:pPr>
              <a:t>‹Nº›</a:t>
            </a:fld>
            <a:endParaRPr lang="en-GB" altLang="en-US"/>
          </a:p>
        </p:txBody>
      </p:sp>
    </p:spTree>
    <p:extLst>
      <p:ext uri="{BB962C8B-B14F-4D97-AF65-F5344CB8AC3E}">
        <p14:creationId xmlns="" xmlns:p14="http://schemas.microsoft.com/office/powerpoint/2010/main" val="3714860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45203A-35C1-4E0B-A6B1-B43F90DAA573}" type="datetimeFigureOut">
              <a:rPr lang="en-GB"/>
              <a:pPr>
                <a:defRPr/>
              </a:pPr>
              <a:t>13/05/2016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9BC637-2305-452C-BCD1-CE0D65100C87}" type="slidenum">
              <a:rPr lang="en-GB" altLang="en-US"/>
              <a:pPr>
                <a:defRPr/>
              </a:pPr>
              <a:t>‹Nº›</a:t>
            </a:fld>
            <a:endParaRPr lang="en-GB" altLang="en-US"/>
          </a:p>
        </p:txBody>
      </p:sp>
    </p:spTree>
    <p:extLst>
      <p:ext uri="{BB962C8B-B14F-4D97-AF65-F5344CB8AC3E}">
        <p14:creationId xmlns="" xmlns:p14="http://schemas.microsoft.com/office/powerpoint/2010/main" val="358954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2B13023-0639-45DB-9BB3-C6BCD1222921}" type="datetimeFigureOut">
              <a:rPr lang="en-GB"/>
              <a:pPr>
                <a:defRPr/>
              </a:pPr>
              <a:t>13/05/2016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68BFE4-3792-471E-81F6-766464A1B8BB}" type="slidenum">
              <a:rPr lang="en-GB" altLang="en-US"/>
              <a:pPr>
                <a:defRPr/>
              </a:pPr>
              <a:t>‹Nº›</a:t>
            </a:fld>
            <a:endParaRPr lang="en-GB" altLang="en-US"/>
          </a:p>
        </p:txBody>
      </p:sp>
    </p:spTree>
    <p:extLst>
      <p:ext uri="{BB962C8B-B14F-4D97-AF65-F5344CB8AC3E}">
        <p14:creationId xmlns="" xmlns:p14="http://schemas.microsoft.com/office/powerpoint/2010/main" val="285847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F7CDE7E-4159-48E4-9E35-F2D79F9B2604}" type="datetimeFigureOut">
              <a:rPr lang="en-GB"/>
              <a:pPr>
                <a:defRPr/>
              </a:pPr>
              <a:t>13/05/2016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DC9F635-34E5-4CF5-AF53-F0AF5D86BC7D}" type="slidenum">
              <a:rPr lang="en-GB" altLang="en-US"/>
              <a:pPr>
                <a:defRPr/>
              </a:pPr>
              <a:t>‹Nº›</a:t>
            </a:fld>
            <a:endParaRPr lang="en-GB" altLang="en-US"/>
          </a:p>
        </p:txBody>
      </p:sp>
    </p:spTree>
    <p:extLst>
      <p:ext uri="{BB962C8B-B14F-4D97-AF65-F5344CB8AC3E}">
        <p14:creationId xmlns="" xmlns:p14="http://schemas.microsoft.com/office/powerpoint/2010/main" val="70107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1F75870-E1A3-4CC8-BF73-FD7C6F59D5D3}" type="datetimeFigureOut">
              <a:rPr lang="en-GB"/>
              <a:pPr>
                <a:defRPr/>
              </a:pPr>
              <a:t>13/05/2016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E79A3C1-26BD-4EA9-B709-03F170A42440}" type="slidenum">
              <a:rPr lang="en-GB" altLang="en-US"/>
              <a:pPr>
                <a:defRPr/>
              </a:pPr>
              <a:t>‹Nº›</a:t>
            </a:fld>
            <a:endParaRPr lang="en-GB" altLang="en-US"/>
          </a:p>
        </p:txBody>
      </p:sp>
    </p:spTree>
    <p:extLst>
      <p:ext uri="{BB962C8B-B14F-4D97-AF65-F5344CB8AC3E}">
        <p14:creationId xmlns="" xmlns:p14="http://schemas.microsoft.com/office/powerpoint/2010/main" val="262193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5" name="Footer Placeholder 4"/>
          <p:cNvSpPr>
            <a:spLocks noGrp="1"/>
          </p:cNvSpPr>
          <p:nvPr>
            <p:ph type="ftr" sz="quarter" idx="11"/>
          </p:nvPr>
        </p:nvSpPr>
        <p:spPr/>
        <p:txBody>
          <a:bodyPr/>
          <a:lstStyle>
            <a:lvl1pPr>
              <a:defRPr/>
            </a:lvl1pPr>
            <a:extLst/>
          </a:lstStyle>
          <a:p>
            <a:endParaRPr lang="es-ES"/>
          </a:p>
        </p:txBody>
      </p:sp>
      <p:sp>
        <p:nvSpPr>
          <p:cNvPr id="6" name="Slide Number Placeholder 5"/>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99858317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94A25F-8A70-4E47-B4D8-8B95DB89D476}" type="datetimeFigureOut">
              <a:rPr lang="en-GB"/>
              <a:pPr>
                <a:defRPr/>
              </a:pPr>
              <a:t>13/05/2016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7399ADC-B5A0-40BD-ACBC-22B614CD71A4}" type="slidenum">
              <a:rPr lang="en-GB" altLang="en-US"/>
              <a:pPr>
                <a:defRPr/>
              </a:pPr>
              <a:t>‹Nº›</a:t>
            </a:fld>
            <a:endParaRPr lang="en-GB" altLang="en-US"/>
          </a:p>
        </p:txBody>
      </p:sp>
    </p:spTree>
    <p:extLst>
      <p:ext uri="{BB962C8B-B14F-4D97-AF65-F5344CB8AC3E}">
        <p14:creationId xmlns="" xmlns:p14="http://schemas.microsoft.com/office/powerpoint/2010/main" val="3067929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48B02-B081-4676-9563-DCCB4AFFD868}" type="datetimeFigureOut">
              <a:rPr lang="en-GB"/>
              <a:pPr>
                <a:defRPr/>
              </a:pPr>
              <a:t>13/05/2016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C0ACEBB-78DB-4340-AEE1-14BE829A5A3A}" type="slidenum">
              <a:rPr lang="en-GB" altLang="en-US"/>
              <a:pPr>
                <a:defRPr/>
              </a:pPr>
              <a:t>‹Nº›</a:t>
            </a:fld>
            <a:endParaRPr lang="en-GB" altLang="en-US"/>
          </a:p>
        </p:txBody>
      </p:sp>
    </p:spTree>
    <p:extLst>
      <p:ext uri="{BB962C8B-B14F-4D97-AF65-F5344CB8AC3E}">
        <p14:creationId xmlns="" xmlns:p14="http://schemas.microsoft.com/office/powerpoint/2010/main" val="145908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9660C1-3CC3-426C-87EC-E9FF3F6D56EF}" type="datetimeFigureOut">
              <a:rPr lang="en-GB"/>
              <a:pPr>
                <a:defRPr/>
              </a:pPr>
              <a:t>13/05/2016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73A124E-28C5-4C59-AB47-786641E1C6DB}" type="slidenum">
              <a:rPr lang="en-GB" altLang="en-US"/>
              <a:pPr>
                <a:defRPr/>
              </a:pPr>
              <a:t>‹Nº›</a:t>
            </a:fld>
            <a:endParaRPr lang="en-GB" altLang="en-US"/>
          </a:p>
        </p:txBody>
      </p:sp>
    </p:spTree>
    <p:extLst>
      <p:ext uri="{BB962C8B-B14F-4D97-AF65-F5344CB8AC3E}">
        <p14:creationId xmlns="" xmlns:p14="http://schemas.microsoft.com/office/powerpoint/2010/main" val="193519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575D6B-12BB-443D-94C1-41B5377185CA}" type="datetimeFigureOut">
              <a:rPr lang="en-GB"/>
              <a:pPr>
                <a:defRPr/>
              </a:pPr>
              <a:t>13/05/2016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4EEAB5-B6B8-4FEF-A5C7-86A4048ACEAA}" type="slidenum">
              <a:rPr lang="en-GB" altLang="en-US"/>
              <a:pPr>
                <a:defRPr/>
              </a:pPr>
              <a:t>‹Nº›</a:t>
            </a:fld>
            <a:endParaRPr lang="en-GB" altLang="en-US"/>
          </a:p>
        </p:txBody>
      </p:sp>
    </p:spTree>
    <p:extLst>
      <p:ext uri="{BB962C8B-B14F-4D97-AF65-F5344CB8AC3E}">
        <p14:creationId xmlns="" xmlns:p14="http://schemas.microsoft.com/office/powerpoint/2010/main" val="253639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809ED4-4D52-4223-A6D6-CF82CBAE8E37}" type="datetimeFigureOut">
              <a:rPr lang="en-GB"/>
              <a:pPr>
                <a:defRPr/>
              </a:pPr>
              <a:t>13/05/2016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8A3E10-D288-4652-A7E3-CD38184599CD}" type="slidenum">
              <a:rPr lang="en-GB" altLang="en-US"/>
              <a:pPr>
                <a:defRPr/>
              </a:pPr>
              <a:t>‹Nº›</a:t>
            </a:fld>
            <a:endParaRPr lang="en-GB" altLang="en-US"/>
          </a:p>
        </p:txBody>
      </p:sp>
    </p:spTree>
    <p:extLst>
      <p:ext uri="{BB962C8B-B14F-4D97-AF65-F5344CB8AC3E}">
        <p14:creationId xmlns="" xmlns:p14="http://schemas.microsoft.com/office/powerpoint/2010/main" val="294963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16913FA8-E126-457B-892C-661D74235EBF}" type="datetime1">
              <a:rPr lang="es-ES" altLang="en-US" smtClean="0"/>
              <a:pPr>
                <a:defRPr/>
              </a:pPr>
              <a:t>13/05/2016</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386AE6A4-09AB-44D7-BAC9-1727FA959D5E}" type="slidenum">
              <a:rPr lang="en-US" altLang="en-US"/>
              <a:pPr/>
              <a:t>‹Nº›</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fld id="{993E5354-2EAE-4EDF-AAD2-ACB63F3DB442}" type="datetime1">
              <a:rPr lang="es-ES" smtClean="0"/>
              <a:pPr/>
              <a:t>13/05/2016</a:t>
            </a:fld>
            <a:endParaRPr lang="en-U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A3187DE4-578E-4C68-9B1E-F85B32BBE395}"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7" name="Footer Placeholder 4"/>
          <p:cNvSpPr>
            <a:spLocks noGrp="1"/>
          </p:cNvSpPr>
          <p:nvPr>
            <p:ph type="ftr" sz="quarter" idx="11"/>
          </p:nvPr>
        </p:nvSpPr>
        <p:spPr/>
        <p:txBody>
          <a:bodyPr/>
          <a:lstStyle>
            <a:lvl1pPr>
              <a:defRPr/>
            </a:lvl1pPr>
            <a:extLst/>
          </a:lstStyle>
          <a:p>
            <a:endParaRPr lang="es-ES"/>
          </a:p>
        </p:txBody>
      </p:sp>
      <p:sp>
        <p:nvSpPr>
          <p:cNvPr id="8" name="Slide Number Placeholder 5"/>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2868776412"/>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6" name="Footer Placeholder 5"/>
          <p:cNvSpPr>
            <a:spLocks noGrp="1"/>
          </p:cNvSpPr>
          <p:nvPr>
            <p:ph type="ftr" sz="quarter" idx="11"/>
          </p:nvPr>
        </p:nvSpPr>
        <p:spPr/>
        <p:txBody>
          <a:bodyPr/>
          <a:lstStyle>
            <a:lvl1pPr>
              <a:defRPr/>
            </a:lvl1pPr>
            <a:extLst/>
          </a:lstStyle>
          <a:p>
            <a:endParaRPr lang="es-ES"/>
          </a:p>
        </p:txBody>
      </p:sp>
      <p:sp>
        <p:nvSpPr>
          <p:cNvPr id="7" name="Slide Number Placeholder 6"/>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2006471373"/>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8" name="Footer Placeholder 7"/>
          <p:cNvSpPr>
            <a:spLocks noGrp="1"/>
          </p:cNvSpPr>
          <p:nvPr>
            <p:ph type="ftr" sz="quarter" idx="11"/>
          </p:nvPr>
        </p:nvSpPr>
        <p:spPr/>
        <p:txBody>
          <a:bodyPr/>
          <a:lstStyle>
            <a:lvl1pPr>
              <a:defRPr/>
            </a:lvl1pPr>
            <a:extLst/>
          </a:lstStyle>
          <a:p>
            <a:endParaRPr lang="es-ES"/>
          </a:p>
        </p:txBody>
      </p:sp>
      <p:sp>
        <p:nvSpPr>
          <p:cNvPr id="9" name="Slide Number Placeholder 8"/>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3751684440"/>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4" name="Footer Placeholder 3"/>
          <p:cNvSpPr>
            <a:spLocks noGrp="1"/>
          </p:cNvSpPr>
          <p:nvPr>
            <p:ph type="ftr" sz="quarter" idx="11"/>
          </p:nvPr>
        </p:nvSpPr>
        <p:spPr/>
        <p:txBody>
          <a:bodyPr/>
          <a:lstStyle>
            <a:lvl1pPr>
              <a:defRPr/>
            </a:lvl1pPr>
            <a:extLst/>
          </a:lstStyle>
          <a:p>
            <a:endParaRPr lang="es-ES"/>
          </a:p>
        </p:txBody>
      </p:sp>
      <p:sp>
        <p:nvSpPr>
          <p:cNvPr id="5" name="Slide Number Placeholder 4"/>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3034720098"/>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3" name="Footer Placeholder 2"/>
          <p:cNvSpPr>
            <a:spLocks noGrp="1"/>
          </p:cNvSpPr>
          <p:nvPr>
            <p:ph type="ftr" sz="quarter" idx="11"/>
          </p:nvPr>
        </p:nvSpPr>
        <p:spPr/>
        <p:txBody>
          <a:bodyPr/>
          <a:lstStyle>
            <a:lvl1pPr>
              <a:defRPr/>
            </a:lvl1pPr>
            <a:extLst/>
          </a:lstStyle>
          <a:p>
            <a:endParaRPr lang="es-ES"/>
          </a:p>
        </p:txBody>
      </p:sp>
      <p:sp>
        <p:nvSpPr>
          <p:cNvPr id="4" name="Slide Number Placeholder 3"/>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37062238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fld id="{558A93AF-F766-4B48-A19C-F1A1200FC56A}" type="datetime1">
              <a:rPr lang="es-ES" smtClean="0"/>
              <a:pPr/>
              <a:t>13/05/2016</a:t>
            </a:fld>
            <a:endParaRPr lang="es-ES"/>
          </a:p>
        </p:txBody>
      </p:sp>
      <p:sp>
        <p:nvSpPr>
          <p:cNvPr id="6" name="Footer Placeholder 5"/>
          <p:cNvSpPr>
            <a:spLocks noGrp="1"/>
          </p:cNvSpPr>
          <p:nvPr>
            <p:ph type="ftr" sz="quarter" idx="11"/>
          </p:nvPr>
        </p:nvSpPr>
        <p:spPr/>
        <p:txBody>
          <a:bodyPr/>
          <a:lstStyle>
            <a:lvl1pPr>
              <a:defRPr/>
            </a:lvl1pPr>
            <a:extLst/>
          </a:lstStyle>
          <a:p>
            <a:endParaRPr lang="es-ES"/>
          </a:p>
        </p:txBody>
      </p:sp>
      <p:sp>
        <p:nvSpPr>
          <p:cNvPr id="7" name="Slide Number Placeholder 6"/>
          <p:cNvSpPr>
            <a:spLocks noGrp="1"/>
          </p:cNvSpPr>
          <p:nvPr>
            <p:ph type="sldNum" sz="quarter" idx="12"/>
          </p:nvPr>
        </p:nvSpPr>
        <p:spPr/>
        <p:txBody>
          <a:bodyPr/>
          <a:lstStyle>
            <a:lvl1pPr>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962141590"/>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6" name="Freeform 24"/>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fld id="{558A93AF-F766-4B48-A19C-F1A1200FC56A}" type="datetime1">
              <a:rPr lang="es-ES" smtClean="0"/>
              <a:pPr/>
              <a:t>13/05/2016</a:t>
            </a:fld>
            <a:endParaRPr lang="es-ES"/>
          </a:p>
        </p:txBody>
      </p:sp>
      <p:sp>
        <p:nvSpPr>
          <p:cNvPr id="12" name="Footer Placeholder 5"/>
          <p:cNvSpPr>
            <a:spLocks noGrp="1"/>
          </p:cNvSpPr>
          <p:nvPr>
            <p:ph type="ftr" sz="quarter" idx="11"/>
          </p:nvPr>
        </p:nvSpPr>
        <p:spPr/>
        <p:txBody>
          <a:bodyPr/>
          <a:lstStyle>
            <a:lvl1pPr>
              <a:defRPr>
                <a:solidFill>
                  <a:schemeClr val="tx1"/>
                </a:solidFill>
              </a:defRPr>
            </a:lvl1pPr>
            <a:extLst/>
          </a:lstStyle>
          <a:p>
            <a:endParaRPr lang="es-E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6CD48E74-DBB0-4ED6-98AD-310FA724626F}" type="slidenum">
              <a:rPr lang="es-ES" smtClean="0"/>
              <a:pPr/>
              <a:t>‹Nº›</a:t>
            </a:fld>
            <a:endParaRPr lang="es-ES"/>
          </a:p>
        </p:txBody>
      </p:sp>
    </p:spTree>
    <p:extLst>
      <p:ext uri="{BB962C8B-B14F-4D97-AF65-F5344CB8AC3E}">
        <p14:creationId xmlns="" xmlns:p14="http://schemas.microsoft.com/office/powerpoint/2010/main" val="2263255336"/>
      </p:ext>
    </p:extLst>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oogle.co.uk/url?sa=i&amp;rct=j&amp;q=&amp;esrc=s&amp;source=images&amp;cd=&amp;cad=rja&amp;uact=8&amp;ved=0CAcQjRw&amp;url=http://www.psi.manchester.ac.uk/&amp;ei=EcLAVJizFYbsUsWtgbAK&amp;bvm=bv.83829542,d.d24&amp;psig=AFQjCNFNmDexgvSKX9TLV9SOSmPcYq1kog&amp;ust=1422004160539541" TargetMode="External"/><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fld id="{558A93AF-F766-4B48-A19C-F1A1200FC56A}" type="datetime1">
              <a:rPr lang="es-ES" smtClean="0"/>
              <a:pPr/>
              <a:t>13/05/2016</a:t>
            </a:fld>
            <a:endParaRPr lang="es-E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endParaRPr lang="es-E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fld id="{6CD48E74-DBB0-4ED6-98AD-310FA724626F}" type="slidenum">
              <a:rPr lang="es-ES" smtClean="0"/>
              <a:pPr/>
              <a:t>‹Nº›</a:t>
            </a:fld>
            <a:endParaRPr lang="es-ES"/>
          </a:p>
        </p:txBody>
      </p:sp>
      <p:pic>
        <p:nvPicPr>
          <p:cNvPr id="2061" name="Picture 69" descr="https://encrypted-tbn0.gstatic.com/images?q=tbn:ANd9GcSBqWhClF-G3ZDLt5pEVsdTxdveNDpUee9lgxVxIWatpU6G2ywNFA">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0" y="0"/>
            <a:ext cx="9153525"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2" name="Picture 69" descr="Lancaster University"/>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87325" y="6345238"/>
            <a:ext cx="1168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6"/>
          <p:cNvSpPr txBox="1"/>
          <p:nvPr/>
        </p:nvSpPr>
        <p:spPr>
          <a:xfrm>
            <a:off x="1439095" y="97879"/>
            <a:ext cx="2389161" cy="769441"/>
          </a:xfrm>
          <a:prstGeom prst="rect">
            <a:avLst/>
          </a:prstGeom>
          <a:noFill/>
          <a:ln>
            <a:noFill/>
          </a:ln>
          <a:effectLst>
            <a:glow rad="139700">
              <a:srgbClr val="FF0000">
                <a:alpha val="40000"/>
              </a:srgbClr>
            </a:glow>
            <a:outerShdw blurRad="76200" dist="12700" dir="8100000" sy="-23000" kx="800400" algn="br" rotWithShape="0">
              <a:prstClr val="black">
                <a:alpha val="20000"/>
              </a:prstClr>
            </a:outerShdw>
          </a:effectLst>
        </p:spPr>
        <p:txBody>
          <a:bodyPr>
            <a:spAutoFit/>
          </a:bodyPr>
          <a:lstStyle/>
          <a:p>
            <a:pPr algn="ctr" eaLnBrk="1" hangingPunct="1">
              <a:spcAft>
                <a:spcPts val="0"/>
              </a:spcAft>
              <a:defRPr/>
            </a:pPr>
            <a:r>
              <a:rPr lang="en-GB" sz="4400" b="1" dirty="0">
                <a:ln w="8890" cap="flat" cmpd="sng" algn="ctr">
                  <a:solidFill>
                    <a:srgbClr val="FCFCFD"/>
                  </a:solidFill>
                  <a:prstDash val="solid"/>
                  <a:miter lim="0"/>
                </a:ln>
                <a:solidFill>
                  <a:srgbClr val="002060"/>
                </a:solidFill>
                <a:effectLst>
                  <a:outerShdw blurRad="55004" dist="50800" dir="5400000" algn="tl">
                    <a:srgbClr val="000000">
                      <a:alpha val="33000"/>
                    </a:srgbClr>
                  </a:outerShdw>
                </a:effectLst>
                <a:latin typeface="Calibri"/>
                <a:ea typeface="Calibri"/>
                <a:cs typeface="Times New Roman"/>
              </a:rPr>
              <a:t>PR</a:t>
            </a:r>
            <a:r>
              <a:rPr lang="en-GB" sz="4400" b="1" dirty="0">
                <a:ln w="8890" cap="flat" cmpd="sng" algn="ctr">
                  <a:solidFill>
                    <a:srgbClr val="FCFCFD"/>
                  </a:solidFill>
                  <a:prstDash val="solid"/>
                  <a:miter lim="0"/>
                </a:ln>
                <a:solidFill>
                  <a:srgbClr val="C00000"/>
                </a:solidFill>
                <a:effectLst>
                  <a:outerShdw blurRad="55004" dist="50800" dir="5400000" algn="tl">
                    <a:srgbClr val="000000">
                      <a:alpha val="33000"/>
                    </a:srgbClr>
                  </a:outerShdw>
                </a:effectLst>
                <a:latin typeface="Calibri"/>
                <a:ea typeface="Calibri"/>
                <a:cs typeface="Times New Roman"/>
              </a:rPr>
              <a:t>O</a:t>
            </a:r>
            <a:r>
              <a:rPr lang="en-GB" sz="4400" b="1" dirty="0">
                <a:ln w="8890" cap="flat" cmpd="sng" algn="ctr">
                  <a:solidFill>
                    <a:srgbClr val="FCFCFD"/>
                  </a:solidFill>
                  <a:prstDash val="solid"/>
                  <a:miter lim="0"/>
                </a:ln>
                <a:solidFill>
                  <a:srgbClr val="17375E"/>
                </a:solidFill>
                <a:effectLst>
                  <a:outerShdw blurRad="55004" dist="50800" dir="5400000" algn="tl">
                    <a:srgbClr val="000000">
                      <a:alpha val="33000"/>
                    </a:srgbClr>
                  </a:outerShdw>
                </a:effectLst>
                <a:latin typeface="Calibri"/>
                <a:ea typeface="Calibri"/>
                <a:cs typeface="Times New Roman"/>
              </a:rPr>
              <a:t>MIS</a:t>
            </a:r>
            <a:endParaRPr lang="en-GB" sz="1400" dirty="0">
              <a:solidFill>
                <a:srgbClr val="000000"/>
              </a:solidFill>
              <a:latin typeface="Times New Roman"/>
              <a:ea typeface="Calibri"/>
              <a:cs typeface="Times New Roman"/>
            </a:endParaRPr>
          </a:p>
        </p:txBody>
      </p:sp>
      <p:pic>
        <p:nvPicPr>
          <p:cNvPr id="2064" name="banner-flag" descr="European Commission logo"/>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7900988" y="5940425"/>
            <a:ext cx="11684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5" name="Picture 73" descr="https://www.pi-network.eu/news/marie-curie-actions-on-the-last-lap-to-horizon-2020/image"/>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8093075" y="104775"/>
            <a:ext cx="7842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36"/>
          <p:cNvSpPr txBox="1">
            <a:spLocks noChangeArrowheads="1"/>
          </p:cNvSpPr>
          <p:nvPr/>
        </p:nvSpPr>
        <p:spPr bwMode="auto">
          <a:xfrm>
            <a:off x="4752975" y="223838"/>
            <a:ext cx="3157538" cy="52228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1400" b="1" i="1" smtClean="0">
                <a:solidFill>
                  <a:srgbClr val="FFC000"/>
                </a:solidFill>
                <a:effectLst>
                  <a:outerShdw blurRad="38100" dist="38100" dir="2700000" algn="tl">
                    <a:srgbClr val="C0C0C0"/>
                  </a:outerShdw>
                </a:effectLst>
                <a:latin typeface="Calibri" pitchFamily="34" charset="0"/>
              </a:rPr>
              <a:t>A Marie Skłodowska-Curie Initial Training Network</a:t>
            </a:r>
          </a:p>
        </p:txBody>
      </p:sp>
      <p:sp>
        <p:nvSpPr>
          <p:cNvPr id="23" name="Rectangle 59"/>
          <p:cNvSpPr>
            <a:spLocks noChangeArrowheads="1"/>
          </p:cNvSpPr>
          <p:nvPr/>
        </p:nvSpPr>
        <p:spPr bwMode="auto">
          <a:xfrm>
            <a:off x="0" y="736515"/>
            <a:ext cx="7105650" cy="261610"/>
          </a:xfrm>
          <a:prstGeom prst="rect">
            <a:avLst/>
          </a:prstGeom>
          <a:noFill/>
          <a:ln>
            <a:noFill/>
          </a:ln>
          <a:effectLst>
            <a:glow rad="127000">
              <a:schemeClr val="tx2">
                <a:lumMod val="40000"/>
                <a:lumOff val="60000"/>
                <a:alpha val="57000"/>
              </a:schemeClr>
            </a:glow>
            <a:softEdge rad="31750"/>
          </a:effec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GB" altLang="en-US" sz="1100" b="1" dirty="0" smtClean="0">
                <a:solidFill>
                  <a:srgbClr val="FFFFFF"/>
                </a:solidFill>
                <a:effectLst>
                  <a:outerShdw blurRad="38100" dist="38100" dir="2700000" algn="tl">
                    <a:srgbClr val="000000">
                      <a:alpha val="43137"/>
                    </a:srgbClr>
                  </a:outerShdw>
                </a:effectLst>
                <a:latin typeface="Calibri" pitchFamily="34" charset="0"/>
              </a:rPr>
              <a:t>Postgraduate Research on Dilute Metamorphic Nanostructures and Metamaterials in Semiconductor Photonics </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ea typeface="MS PGothic" pitchFamily="34" charset="-128"/>
              </a:defRPr>
            </a:lvl1pPr>
          </a:lstStyle>
          <a:p>
            <a:pPr>
              <a:defRPr/>
            </a:pPr>
            <a:fld id="{E4F2F771-7C5F-4F81-A0A9-5A43C945DBCC}" type="datetimeFigureOut">
              <a:rPr lang="en-GB"/>
              <a:pPr>
                <a:defRPr/>
              </a:pPr>
              <a:t>13/05/2016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MS PGothic" pitchFamily="34" charset="-128"/>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FAB024ED-6E09-4F9D-99A6-CEDF8F5290D5}" type="slidenum">
              <a:rPr lang="en-GB" altLang="en-US"/>
              <a:pPr>
                <a:defRPr/>
              </a:pPr>
              <a:t>‹Nº›</a:t>
            </a:fld>
            <a:endParaRPr lang="en-GB"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comments" Target="../comments/comment5.x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comments" Target="../comments/commen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11560" y="1268760"/>
            <a:ext cx="7848872" cy="149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b="1" dirty="0" err="1" smtClean="0">
                <a:solidFill>
                  <a:srgbClr val="002060"/>
                </a:solidFill>
                <a:effectLst>
                  <a:outerShdw blurRad="38100" dist="38100" dir="2700000" algn="tl">
                    <a:srgbClr val="C0C0C0"/>
                  </a:outerShdw>
                </a:effectLst>
              </a:rPr>
              <a:t>InSb</a:t>
            </a:r>
            <a:r>
              <a:rPr lang="en-US" sz="3600" b="1" dirty="0" smtClean="0">
                <a:solidFill>
                  <a:srgbClr val="002060"/>
                </a:solidFill>
                <a:effectLst>
                  <a:outerShdw blurRad="38100" dist="38100" dir="2700000" algn="tl">
                    <a:srgbClr val="C0C0C0"/>
                  </a:outerShdw>
                </a:effectLst>
              </a:rPr>
              <a:t> Quantum Dots for High Efficiency mid-IR LEDs</a:t>
            </a:r>
            <a:endParaRPr lang="en-GB" sz="3600" b="1" dirty="0" smtClean="0">
              <a:solidFill>
                <a:srgbClr val="002060"/>
              </a:solidFill>
              <a:effectLst>
                <a:outerShdw blurRad="38100" dist="38100" dir="2700000" algn="tl">
                  <a:srgbClr val="C0C0C0"/>
                </a:outerShdw>
              </a:effectLst>
            </a:endParaRPr>
          </a:p>
        </p:txBody>
      </p:sp>
      <p:sp>
        <p:nvSpPr>
          <p:cNvPr id="7" name="Subtitle 2"/>
          <p:cNvSpPr txBox="1">
            <a:spLocks/>
          </p:cNvSpPr>
          <p:nvPr/>
        </p:nvSpPr>
        <p:spPr bwMode="auto">
          <a:xfrm>
            <a:off x="233668" y="2636912"/>
            <a:ext cx="9144000" cy="1296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endParaRPr lang="en-US" sz="1400" dirty="0" smtClean="0">
              <a:solidFill>
                <a:srgbClr val="002060"/>
              </a:solidFill>
            </a:endParaRPr>
          </a:p>
          <a:p>
            <a:pPr marL="0" indent="0" algn="ctr">
              <a:lnSpc>
                <a:spcPct val="80000"/>
              </a:lnSpc>
              <a:buNone/>
              <a:defRPr/>
            </a:pPr>
            <a:r>
              <a:rPr lang="en-GB" sz="2400" dirty="0" smtClean="0">
                <a:solidFill>
                  <a:srgbClr val="002060"/>
                </a:solidFill>
              </a:rPr>
              <a:t>WP4: Materials for Environment Applications</a:t>
            </a:r>
          </a:p>
          <a:p>
            <a:pPr marL="0" indent="0" algn="ctr">
              <a:lnSpc>
                <a:spcPct val="80000"/>
              </a:lnSpc>
              <a:spcBef>
                <a:spcPts val="0"/>
              </a:spcBef>
              <a:buNone/>
              <a:defRPr/>
            </a:pPr>
            <a:endParaRPr lang="en-GB" sz="2400" dirty="0" smtClean="0">
              <a:solidFill>
                <a:srgbClr val="002060"/>
              </a:solidFill>
            </a:endParaRPr>
          </a:p>
          <a:p>
            <a:pPr marL="0" indent="0" algn="ctr">
              <a:lnSpc>
                <a:spcPct val="80000"/>
              </a:lnSpc>
              <a:buNone/>
              <a:defRPr/>
            </a:pPr>
            <a:r>
              <a:rPr lang="en-US" sz="1800" dirty="0" smtClean="0">
                <a:solidFill>
                  <a:srgbClr val="002060"/>
                </a:solidFill>
              </a:rPr>
              <a:t>E. </a:t>
            </a:r>
            <a:r>
              <a:rPr lang="en-US" sz="1800" dirty="0" err="1" smtClean="0">
                <a:solidFill>
                  <a:srgbClr val="002060"/>
                </a:solidFill>
              </a:rPr>
              <a:t>Repiso</a:t>
            </a:r>
            <a:r>
              <a:rPr lang="en-US" sz="1800" dirty="0" smtClean="0">
                <a:solidFill>
                  <a:srgbClr val="002060"/>
                </a:solidFill>
              </a:rPr>
              <a:t>, P. Carrington, A.R.J. Marshall, Q. Lu and A. </a:t>
            </a:r>
            <a:r>
              <a:rPr lang="en-US" sz="1800" dirty="0" err="1" smtClean="0">
                <a:solidFill>
                  <a:srgbClr val="002060"/>
                </a:solidFill>
              </a:rPr>
              <a:t>Krier</a:t>
            </a:r>
            <a:endParaRPr lang="en-US" sz="1800" dirty="0" smtClean="0">
              <a:solidFill>
                <a:srgbClr val="002060"/>
              </a:solidFill>
            </a:endParaRPr>
          </a:p>
          <a:p>
            <a:pPr marL="457200" indent="-457200">
              <a:lnSpc>
                <a:spcPct val="80000"/>
              </a:lnSpc>
              <a:defRPr/>
            </a:pPr>
            <a:endParaRPr lang="en-US" sz="2400" dirty="0" smtClean="0">
              <a:solidFill>
                <a:srgbClr val="002060"/>
              </a:solidFill>
            </a:endParaRPr>
          </a:p>
          <a:p>
            <a:pPr fontAlgn="auto">
              <a:spcAft>
                <a:spcPts val="0"/>
              </a:spcAft>
              <a:defRPr/>
            </a:pPr>
            <a:endParaRPr lang="en-GB" sz="2400" dirty="0" smtClean="0">
              <a:solidFill>
                <a:schemeClr val="tx2">
                  <a:lumMod val="75000"/>
                </a:schemeClr>
              </a:solidFill>
            </a:endParaRPr>
          </a:p>
        </p:txBody>
      </p:sp>
      <p:pic>
        <p:nvPicPr>
          <p:cNvPr id="8" name="Picture 11"/>
          <p:cNvPicPr>
            <a:picLocks noChangeAspect="1" noChangeArrowheads="1"/>
          </p:cNvPicPr>
          <p:nvPr/>
        </p:nvPicPr>
        <p:blipFill>
          <a:blip r:embed="rId3" cstate="print"/>
          <a:srcRect/>
          <a:stretch>
            <a:fillRect/>
          </a:stretch>
        </p:blipFill>
        <p:spPr bwMode="auto">
          <a:xfrm>
            <a:off x="2145045" y="4149080"/>
            <a:ext cx="1193800" cy="957262"/>
          </a:xfrm>
          <a:prstGeom prst="rect">
            <a:avLst/>
          </a:prstGeom>
          <a:noFill/>
          <a:ln w="9525">
            <a:noFill/>
            <a:miter lim="800000"/>
            <a:headEnd/>
            <a:tailEnd/>
          </a:ln>
        </p:spPr>
      </p:pic>
      <p:pic>
        <p:nvPicPr>
          <p:cNvPr id="9" name="Picture 14" descr="1to_5pr_ioffe"/>
          <p:cNvPicPr>
            <a:picLocks noChangeAspect="1" noChangeArrowheads="1"/>
          </p:cNvPicPr>
          <p:nvPr/>
        </p:nvPicPr>
        <p:blipFill>
          <a:blip r:embed="rId4" cstate="print"/>
          <a:srcRect/>
          <a:stretch>
            <a:fillRect/>
          </a:stretch>
        </p:blipFill>
        <p:spPr bwMode="auto">
          <a:xfrm>
            <a:off x="3338845" y="4149080"/>
            <a:ext cx="1079500" cy="957262"/>
          </a:xfrm>
          <a:prstGeom prst="rect">
            <a:avLst/>
          </a:prstGeom>
          <a:noFill/>
          <a:ln w="9525">
            <a:noFill/>
            <a:miter lim="800000"/>
            <a:headEnd/>
            <a:tailEnd/>
          </a:ln>
        </p:spPr>
      </p:pic>
      <p:pic>
        <p:nvPicPr>
          <p:cNvPr id="10" name="Picture 11"/>
          <p:cNvPicPr>
            <a:picLocks noChangeAspect="1" noChangeArrowheads="1"/>
          </p:cNvPicPr>
          <p:nvPr/>
        </p:nvPicPr>
        <p:blipFill>
          <a:blip r:embed="rId5" cstate="print"/>
          <a:srcRect/>
          <a:stretch>
            <a:fillRect/>
          </a:stretch>
        </p:blipFill>
        <p:spPr bwMode="auto">
          <a:xfrm>
            <a:off x="4418345" y="4149080"/>
            <a:ext cx="1290637" cy="957262"/>
          </a:xfrm>
          <a:prstGeom prst="rect">
            <a:avLst/>
          </a:prstGeom>
          <a:noFill/>
          <a:ln w="9525">
            <a:noFill/>
            <a:miter lim="800000"/>
            <a:headEnd/>
            <a:tailEnd/>
          </a:ln>
        </p:spPr>
      </p:pic>
      <p:pic>
        <p:nvPicPr>
          <p:cNvPr id="11" name="Picture 13"/>
          <p:cNvPicPr>
            <a:picLocks noChangeAspect="1" noChangeArrowheads="1"/>
          </p:cNvPicPr>
          <p:nvPr/>
        </p:nvPicPr>
        <p:blipFill>
          <a:blip r:embed="rId6" cstate="print"/>
          <a:srcRect/>
          <a:stretch>
            <a:fillRect/>
          </a:stretch>
        </p:blipFill>
        <p:spPr bwMode="auto">
          <a:xfrm>
            <a:off x="5708982" y="4149080"/>
            <a:ext cx="1196975" cy="957262"/>
          </a:xfrm>
          <a:prstGeom prst="rect">
            <a:avLst/>
          </a:prstGeom>
          <a:noFill/>
          <a:ln w="9525">
            <a:noFill/>
            <a:miter lim="800000"/>
            <a:headEnd/>
            <a:tailEnd/>
          </a:ln>
        </p:spPr>
      </p:pic>
      <p:sp>
        <p:nvSpPr>
          <p:cNvPr id="12" name="TextBox 4"/>
          <p:cNvSpPr txBox="1">
            <a:spLocks noChangeArrowheads="1"/>
          </p:cNvSpPr>
          <p:nvPr/>
        </p:nvSpPr>
        <p:spPr bwMode="auto">
          <a:xfrm>
            <a:off x="496430" y="5793754"/>
            <a:ext cx="7931099" cy="707886"/>
          </a:xfrm>
          <a:prstGeom prst="rect">
            <a:avLst/>
          </a:prstGeom>
          <a:noFill/>
          <a:ln w="9525">
            <a:noFill/>
            <a:miter lim="800000"/>
            <a:headEnd/>
            <a:tailEnd/>
          </a:ln>
        </p:spPr>
        <p:txBody>
          <a:bodyPr wrap="square">
            <a:spAutoFit/>
          </a:bodyPr>
          <a:lstStyle/>
          <a:p>
            <a:pPr algn="ctr">
              <a:defRPr/>
            </a:pPr>
            <a:r>
              <a:rPr lang="en-GB" sz="2000" b="1" dirty="0" smtClean="0">
                <a:solidFill>
                  <a:srgbClr val="002060"/>
                </a:solidFill>
              </a:rPr>
              <a:t>Cadiz PROMIS Workshop</a:t>
            </a:r>
          </a:p>
          <a:p>
            <a:pPr algn="ctr">
              <a:defRPr/>
            </a:pPr>
            <a:r>
              <a:rPr lang="en-GB" sz="2000" b="1" dirty="0" smtClean="0">
                <a:solidFill>
                  <a:srgbClr val="002060"/>
                </a:solidFill>
              </a:rPr>
              <a:t>18-20 May </a:t>
            </a:r>
            <a:r>
              <a:rPr lang="en-GB" sz="2000" b="1" dirty="0">
                <a:solidFill>
                  <a:srgbClr val="002060"/>
                </a:solidFill>
              </a:rPr>
              <a:t>2016</a:t>
            </a:r>
            <a:endParaRPr lang="en-GB" sz="2000" b="1" dirty="0">
              <a:solidFill>
                <a:srgbClr val="002060"/>
              </a:solidFill>
              <a:latin typeface="Calibri" pitchFamily="34" charset="0"/>
            </a:endParaRPr>
          </a:p>
        </p:txBody>
      </p:sp>
    </p:spTree>
    <p:extLst>
      <p:ext uri="{BB962C8B-B14F-4D97-AF65-F5344CB8AC3E}">
        <p14:creationId xmlns="" xmlns:p14="http://schemas.microsoft.com/office/powerpoint/2010/main" val="377201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body" sz="half" idx="1"/>
          </p:nvPr>
        </p:nvSpPr>
        <p:spPr>
          <a:xfrm>
            <a:off x="251520" y="836712"/>
            <a:ext cx="8709025" cy="2304256"/>
          </a:xfrm>
        </p:spPr>
        <p:txBody>
          <a:bodyPr>
            <a:normAutofit/>
          </a:bodyPr>
          <a:lstStyle/>
          <a:p>
            <a:pPr>
              <a:lnSpc>
                <a:spcPct val="90000"/>
              </a:lnSpc>
            </a:pPr>
            <a:r>
              <a:rPr lang="en-US" sz="2000" dirty="0"/>
              <a:t>To grow larger QDs at high growth temperatures – reduce Sb segregation, better quality material and to avoid long growth </a:t>
            </a:r>
            <a:r>
              <a:rPr lang="en-US" sz="2000" dirty="0" smtClean="0"/>
              <a:t>interruptions.</a:t>
            </a:r>
          </a:p>
          <a:p>
            <a:pPr>
              <a:lnSpc>
                <a:spcPct val="90000"/>
              </a:lnSpc>
            </a:pPr>
            <a:endParaRPr lang="en-US" sz="2000" dirty="0"/>
          </a:p>
          <a:p>
            <a:pPr>
              <a:lnSpc>
                <a:spcPct val="90000"/>
              </a:lnSpc>
            </a:pPr>
            <a:r>
              <a:rPr lang="en-US" sz="2000" dirty="0"/>
              <a:t>A </a:t>
            </a:r>
            <a:r>
              <a:rPr lang="en-US" sz="2000" dirty="0" err="1" smtClean="0"/>
              <a:t>InSb</a:t>
            </a:r>
            <a:r>
              <a:rPr lang="en-US" sz="2000" dirty="0" smtClean="0"/>
              <a:t> </a:t>
            </a:r>
            <a:r>
              <a:rPr lang="en-US" sz="2000" dirty="0"/>
              <a:t>deposition in MEE mode is used following the Sb </a:t>
            </a:r>
            <a:r>
              <a:rPr lang="en-US" sz="2000" dirty="0" smtClean="0"/>
              <a:t>exchange. </a:t>
            </a:r>
          </a:p>
          <a:p>
            <a:pPr marL="0" indent="0">
              <a:lnSpc>
                <a:spcPct val="90000"/>
              </a:lnSpc>
              <a:buNone/>
            </a:pPr>
            <a:endParaRPr lang="en-US" sz="2000" dirty="0"/>
          </a:p>
          <a:p>
            <a:pPr>
              <a:lnSpc>
                <a:spcPct val="90000"/>
              </a:lnSpc>
              <a:spcBef>
                <a:spcPct val="30000"/>
              </a:spcBef>
              <a:buClr>
                <a:schemeClr val="tx1"/>
              </a:buClr>
            </a:pPr>
            <a:r>
              <a:rPr lang="en-US" sz="2000" dirty="0">
                <a:solidFill>
                  <a:schemeClr val="tx2"/>
                </a:solidFill>
              </a:rPr>
              <a:t>In the insertions thicker than 1 ML, PL intensity drops drastically:  growth of relaxed </a:t>
            </a:r>
            <a:r>
              <a:rPr lang="en-US" sz="2000" dirty="0" smtClean="0">
                <a:solidFill>
                  <a:schemeClr val="tx2"/>
                </a:solidFill>
              </a:rPr>
              <a:t>islands.</a:t>
            </a:r>
            <a:endParaRPr lang="en-US" sz="2000" dirty="0"/>
          </a:p>
          <a:p>
            <a:pPr>
              <a:lnSpc>
                <a:spcPct val="90000"/>
              </a:lnSpc>
            </a:pPr>
            <a:endParaRPr lang="en-US" sz="2000" dirty="0"/>
          </a:p>
        </p:txBody>
      </p:sp>
      <p:pic>
        <p:nvPicPr>
          <p:cNvPr id="491531" name="Picture 11"/>
          <p:cNvPicPr>
            <a:picLocks noGrp="1" noChangeAspect="1" noChangeArrowheads="1"/>
          </p:cNvPicPr>
          <p:nvPr>
            <p:ph sz="half" idx="2"/>
          </p:nvPr>
        </p:nvPicPr>
        <p:blipFill>
          <a:blip r:embed="rId3" cstate="print"/>
          <a:srcRect/>
          <a:stretch>
            <a:fillRect/>
          </a:stretch>
        </p:blipFill>
        <p:spPr>
          <a:xfrm>
            <a:off x="107504" y="2780928"/>
            <a:ext cx="4721225" cy="4016375"/>
          </a:xfrm>
          <a:noFill/>
          <a:ln/>
        </p:spPr>
      </p:pic>
      <p:sp>
        <p:nvSpPr>
          <p:cNvPr id="491525" name="Rectangle 5"/>
          <p:cNvSpPr>
            <a:spLocks noChangeArrowheads="1"/>
          </p:cNvSpPr>
          <p:nvPr/>
        </p:nvSpPr>
        <p:spPr bwMode="auto">
          <a:xfrm>
            <a:off x="5140325" y="4000500"/>
            <a:ext cx="3770313" cy="396875"/>
          </a:xfrm>
          <a:prstGeom prst="rect">
            <a:avLst/>
          </a:prstGeom>
          <a:noFill/>
          <a:ln w="9525">
            <a:noFill/>
            <a:miter lim="800000"/>
            <a:headEnd/>
            <a:tailEnd/>
          </a:ln>
          <a:effectLst/>
        </p:spPr>
        <p:txBody>
          <a:bodyPr>
            <a:spAutoFit/>
          </a:bodyPr>
          <a:lstStyle/>
          <a:p>
            <a:pPr>
              <a:spcBef>
                <a:spcPct val="30000"/>
              </a:spcBef>
              <a:buClr>
                <a:schemeClr val="tx1"/>
              </a:buClr>
              <a:buFontTx/>
              <a:buChar char="•"/>
            </a:pPr>
            <a:endParaRPr lang="ru-RU" sz="2000" u="none">
              <a:solidFill>
                <a:schemeClr val="tx2"/>
              </a:solidFill>
            </a:endParaRPr>
          </a:p>
        </p:txBody>
      </p:sp>
      <p:pic>
        <p:nvPicPr>
          <p:cNvPr id="491526" name="Picture 6"/>
          <p:cNvPicPr>
            <a:picLocks noChangeAspect="1" noChangeArrowheads="1"/>
          </p:cNvPicPr>
          <p:nvPr/>
        </p:nvPicPr>
        <p:blipFill>
          <a:blip r:embed="rId4" cstate="print"/>
          <a:srcRect/>
          <a:stretch>
            <a:fillRect/>
          </a:stretch>
        </p:blipFill>
        <p:spPr bwMode="auto">
          <a:xfrm>
            <a:off x="4330700" y="3533775"/>
            <a:ext cx="3475038" cy="2754313"/>
          </a:xfrm>
          <a:prstGeom prst="rect">
            <a:avLst/>
          </a:prstGeom>
          <a:noFill/>
          <a:ln w="9525">
            <a:noFill/>
            <a:miter lim="800000"/>
            <a:headEnd/>
            <a:tailEnd/>
          </a:ln>
          <a:effectLst/>
        </p:spPr>
      </p:pic>
      <p:sp>
        <p:nvSpPr>
          <p:cNvPr id="491527" name="Text Box 7"/>
          <p:cNvSpPr txBox="1">
            <a:spLocks noChangeArrowheads="1"/>
          </p:cNvSpPr>
          <p:nvPr/>
        </p:nvSpPr>
        <p:spPr bwMode="auto">
          <a:xfrm>
            <a:off x="7764463" y="3743325"/>
            <a:ext cx="1611312" cy="701675"/>
          </a:xfrm>
          <a:prstGeom prst="rect">
            <a:avLst/>
          </a:prstGeom>
          <a:noFill/>
          <a:ln w="9525">
            <a:noFill/>
            <a:miter lim="800000"/>
            <a:headEnd/>
            <a:tailEnd/>
          </a:ln>
          <a:effectLst/>
        </p:spPr>
        <p:txBody>
          <a:bodyPr>
            <a:spAutoFit/>
          </a:bodyPr>
          <a:lstStyle/>
          <a:p>
            <a:pPr>
              <a:spcBef>
                <a:spcPct val="50000"/>
              </a:spcBef>
            </a:pPr>
            <a:r>
              <a:rPr lang="en-GB" sz="2000" u="none">
                <a:solidFill>
                  <a:srgbClr val="3366FF"/>
                </a:solidFill>
              </a:rPr>
              <a:t>Single Sb exchange</a:t>
            </a:r>
          </a:p>
        </p:txBody>
      </p:sp>
      <p:sp>
        <p:nvSpPr>
          <p:cNvPr id="491528" name="Text Box 8"/>
          <p:cNvSpPr txBox="1">
            <a:spLocks noChangeArrowheads="1"/>
          </p:cNvSpPr>
          <p:nvPr/>
        </p:nvSpPr>
        <p:spPr bwMode="auto">
          <a:xfrm>
            <a:off x="7745413" y="4889500"/>
            <a:ext cx="1611312" cy="701675"/>
          </a:xfrm>
          <a:prstGeom prst="rect">
            <a:avLst/>
          </a:prstGeom>
          <a:noFill/>
          <a:ln w="9525">
            <a:noFill/>
            <a:miter lim="800000"/>
            <a:headEnd/>
            <a:tailEnd/>
          </a:ln>
          <a:effectLst/>
        </p:spPr>
        <p:txBody>
          <a:bodyPr>
            <a:spAutoFit/>
          </a:bodyPr>
          <a:lstStyle/>
          <a:p>
            <a:pPr>
              <a:spcBef>
                <a:spcPct val="50000"/>
              </a:spcBef>
            </a:pPr>
            <a:r>
              <a:rPr lang="en-GB" sz="2000" u="none" dirty="0">
                <a:solidFill>
                  <a:srgbClr val="3366FF"/>
                </a:solidFill>
              </a:rPr>
              <a:t>exchange </a:t>
            </a:r>
            <a:r>
              <a:rPr lang="en-GB" sz="2000" u="none" dirty="0" smtClean="0">
                <a:solidFill>
                  <a:srgbClr val="3366FF"/>
                </a:solidFill>
              </a:rPr>
              <a:t>+ </a:t>
            </a:r>
            <a:r>
              <a:rPr lang="en-GB" sz="2000" u="none" dirty="0">
                <a:solidFill>
                  <a:srgbClr val="3366FF"/>
                </a:solidFill>
              </a:rPr>
              <a:t>MEE</a:t>
            </a:r>
          </a:p>
        </p:txBody>
      </p:sp>
      <p:sp useBgFill="1">
        <p:nvSpPr>
          <p:cNvPr id="491529" name="Rectangle 9"/>
          <p:cNvSpPr>
            <a:spLocks noChangeArrowheads="1"/>
          </p:cNvSpPr>
          <p:nvPr/>
        </p:nvSpPr>
        <p:spPr bwMode="auto">
          <a:xfrm>
            <a:off x="6343650" y="3662363"/>
            <a:ext cx="528638" cy="304800"/>
          </a:xfrm>
          <a:prstGeom prst="rect">
            <a:avLst/>
          </a:prstGeom>
          <a:ln w="9525">
            <a:noFill/>
            <a:miter lim="800000"/>
            <a:headEnd/>
            <a:tailEnd/>
          </a:ln>
          <a:effectLst/>
        </p:spPr>
        <p:txBody>
          <a:bodyPr wrap="none" anchor="ctr"/>
          <a:lstStyle/>
          <a:p>
            <a:endParaRPr lang="es-ES"/>
          </a:p>
        </p:txBody>
      </p:sp>
      <p:sp>
        <p:nvSpPr>
          <p:cNvPr id="491530" name="Text Box 10"/>
          <p:cNvSpPr txBox="1">
            <a:spLocks noChangeArrowheads="1"/>
          </p:cNvSpPr>
          <p:nvPr/>
        </p:nvSpPr>
        <p:spPr bwMode="auto">
          <a:xfrm>
            <a:off x="6281738" y="3671888"/>
            <a:ext cx="838200" cy="366712"/>
          </a:xfrm>
          <a:prstGeom prst="rect">
            <a:avLst/>
          </a:prstGeom>
          <a:noFill/>
          <a:ln w="9525">
            <a:noFill/>
            <a:miter lim="800000"/>
            <a:headEnd/>
            <a:tailEnd/>
          </a:ln>
          <a:effectLst/>
        </p:spPr>
        <p:txBody>
          <a:bodyPr>
            <a:spAutoFit/>
          </a:bodyPr>
          <a:lstStyle/>
          <a:p>
            <a:pPr>
              <a:spcBef>
                <a:spcPct val="50000"/>
              </a:spcBef>
            </a:pPr>
            <a:r>
              <a:rPr lang="en-GB" u="none"/>
              <a:t>InAs</a:t>
            </a:r>
          </a:p>
        </p:txBody>
      </p:sp>
      <p:sp>
        <p:nvSpPr>
          <p:cNvPr id="13" name="Title 1"/>
          <p:cNvSpPr txBox="1">
            <a:spLocks/>
          </p:cNvSpPr>
          <p:nvPr/>
        </p:nvSpPr>
        <p:spPr>
          <a:xfrm>
            <a:off x="971600" y="0"/>
            <a:ext cx="7200800" cy="1008112"/>
          </a:xfrm>
          <a:prstGeom prst="rect">
            <a:avLst/>
          </a:prstGeom>
        </p:spPr>
        <p:txBody>
          <a:bodyPr vert="horz" lIns="91440" tIns="45720" rIns="91440" bIns="45720" rtlCol="0" anchor="ctr">
            <a:normAutofit fontScale="97500"/>
          </a:bodyPr>
          <a:lstStyle/>
          <a:p>
            <a:pPr lvl="0" algn="ctr">
              <a:spcBef>
                <a:spcPct val="0"/>
              </a:spcBef>
              <a:defRPr/>
            </a:pP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Extra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insertions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3" name="TextBox 2"/>
          <p:cNvSpPr txBox="1"/>
          <p:nvPr/>
        </p:nvSpPr>
        <p:spPr>
          <a:xfrm rot="16200000">
            <a:off x="-627197" y="4478597"/>
            <a:ext cx="1921195" cy="307777"/>
          </a:xfrm>
          <a:prstGeom prst="rect">
            <a:avLst/>
          </a:prstGeom>
          <a:noFill/>
        </p:spPr>
        <p:txBody>
          <a:bodyPr wrap="square" rtlCol="0">
            <a:spAutoFit/>
          </a:bodyPr>
          <a:lstStyle/>
          <a:p>
            <a:pPr algn="ctr"/>
            <a:r>
              <a:rPr lang="en-GB" sz="1400" dirty="0" smtClean="0"/>
              <a:t>Intensity (</a:t>
            </a:r>
            <a:r>
              <a:rPr lang="en-GB" sz="1400" dirty="0" err="1" smtClean="0"/>
              <a:t>a.u</a:t>
            </a:r>
            <a:r>
              <a:rPr lang="en-GB" sz="1400" dirty="0" smtClean="0"/>
              <a:t>.)</a:t>
            </a:r>
            <a:endParaRPr lang="en-GB" sz="1400" dirty="0"/>
          </a:p>
        </p:txBody>
      </p:sp>
      <p:sp>
        <p:nvSpPr>
          <p:cNvPr id="14" name="Slide Number Placeholder 1"/>
          <p:cNvSpPr>
            <a:spLocks noGrp="1"/>
          </p:cNvSpPr>
          <p:nvPr>
            <p:ph type="sldNum" sz="quarter" idx="12"/>
          </p:nvPr>
        </p:nvSpPr>
        <p:spPr>
          <a:xfrm>
            <a:off x="8647113" y="6408738"/>
            <a:ext cx="366712" cy="365125"/>
          </a:xfrm>
        </p:spPr>
        <p:txBody>
          <a:bodyPr/>
          <a:lstStyle/>
          <a:p>
            <a:r>
              <a:rPr lang="es-ES" dirty="0" smtClean="0"/>
              <a:t>8</a:t>
            </a:r>
            <a:endParaRPr lang="es-ES" dirty="0"/>
          </a:p>
        </p:txBody>
      </p:sp>
    </p:spTree>
    <p:extLst>
      <p:ext uri="{BB962C8B-B14F-4D97-AF65-F5344CB8AC3E}">
        <p14:creationId xmlns="" xmlns:p14="http://schemas.microsoft.com/office/powerpoint/2010/main" val="7703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5" name="Text Box 5"/>
          <p:cNvSpPr txBox="1">
            <a:spLocks noChangeArrowheads="1"/>
          </p:cNvSpPr>
          <p:nvPr/>
        </p:nvSpPr>
        <p:spPr bwMode="auto">
          <a:xfrm>
            <a:off x="1473994" y="1087175"/>
            <a:ext cx="2881982" cy="336550"/>
          </a:xfrm>
          <a:prstGeom prst="rect">
            <a:avLst/>
          </a:prstGeom>
          <a:noFill/>
          <a:ln w="9525" algn="ctr">
            <a:noFill/>
            <a:miter lim="800000"/>
            <a:headEnd/>
            <a:tailEnd/>
          </a:ln>
          <a:effectLst/>
        </p:spPr>
        <p:txBody>
          <a:bodyPr wrap="square">
            <a:spAutoFit/>
          </a:bodyPr>
          <a:lstStyle/>
          <a:p>
            <a:pPr algn="ctr"/>
            <a:r>
              <a:rPr lang="en-US" sz="1600" dirty="0">
                <a:solidFill>
                  <a:srgbClr val="800080"/>
                </a:solidFill>
              </a:rPr>
              <a:t>Samples for PL </a:t>
            </a:r>
            <a:r>
              <a:rPr lang="en-US" sz="1600" dirty="0" smtClean="0">
                <a:solidFill>
                  <a:srgbClr val="800080"/>
                </a:solidFill>
              </a:rPr>
              <a:t>studies</a:t>
            </a:r>
            <a:endParaRPr lang="ru-RU" sz="1600" dirty="0">
              <a:solidFill>
                <a:srgbClr val="800080"/>
              </a:solidFill>
            </a:endParaRPr>
          </a:p>
        </p:txBody>
      </p:sp>
      <p:sp>
        <p:nvSpPr>
          <p:cNvPr id="399370" name="Text Box 10"/>
          <p:cNvSpPr txBox="1">
            <a:spLocks noChangeArrowheads="1"/>
          </p:cNvSpPr>
          <p:nvPr/>
        </p:nvSpPr>
        <p:spPr bwMode="auto">
          <a:xfrm>
            <a:off x="179388" y="1984375"/>
            <a:ext cx="1347787" cy="508000"/>
          </a:xfrm>
          <a:prstGeom prst="rect">
            <a:avLst/>
          </a:prstGeom>
          <a:noFill/>
          <a:ln w="9525">
            <a:noFill/>
            <a:miter lim="800000"/>
            <a:headEnd/>
            <a:tailEnd/>
          </a:ln>
          <a:effectLst/>
        </p:spPr>
        <p:txBody>
          <a:bodyPr>
            <a:spAutoFit/>
          </a:bodyPr>
          <a:lstStyle/>
          <a:p>
            <a:pPr>
              <a:lnSpc>
                <a:spcPct val="85000"/>
              </a:lnSpc>
            </a:pPr>
            <a:r>
              <a:rPr lang="en-GB" sz="1600" dirty="0" smtClean="0">
                <a:solidFill>
                  <a:srgbClr val="0033CC"/>
                </a:solidFill>
              </a:rPr>
              <a:t>17.8 </a:t>
            </a:r>
            <a:r>
              <a:rPr lang="en-GB" sz="1600" dirty="0">
                <a:solidFill>
                  <a:srgbClr val="0033CC"/>
                </a:solidFill>
              </a:rPr>
              <a:t>nm-</a:t>
            </a:r>
            <a:r>
              <a:rPr lang="en-GB" sz="1600" dirty="0" err="1">
                <a:solidFill>
                  <a:srgbClr val="0033CC"/>
                </a:solidFill>
              </a:rPr>
              <a:t>InAs</a:t>
            </a:r>
            <a:r>
              <a:rPr lang="en-GB" sz="1600" dirty="0">
                <a:solidFill>
                  <a:srgbClr val="0033CC"/>
                </a:solidFill>
              </a:rPr>
              <a:t> </a:t>
            </a:r>
            <a:r>
              <a:rPr lang="en-GB" sz="1600" dirty="0" smtClean="0">
                <a:solidFill>
                  <a:srgbClr val="0033CC"/>
                </a:solidFill>
              </a:rPr>
              <a:t>barriers</a:t>
            </a:r>
            <a:endParaRPr lang="en-US" sz="1600" dirty="0">
              <a:solidFill>
                <a:srgbClr val="0033CC"/>
              </a:solidFill>
            </a:endParaRPr>
          </a:p>
        </p:txBody>
      </p:sp>
      <p:grpSp>
        <p:nvGrpSpPr>
          <p:cNvPr id="2" name="Group 43"/>
          <p:cNvGrpSpPr>
            <a:grpSpLocks/>
          </p:cNvGrpSpPr>
          <p:nvPr/>
        </p:nvGrpSpPr>
        <p:grpSpPr bwMode="auto">
          <a:xfrm>
            <a:off x="250825" y="3860800"/>
            <a:ext cx="1138238" cy="139700"/>
            <a:chOff x="0" y="2387"/>
            <a:chExt cx="717" cy="88"/>
          </a:xfrm>
        </p:grpSpPr>
        <p:sp>
          <p:nvSpPr>
            <p:cNvPr id="399384" name="AutoShape 24"/>
            <p:cNvSpPr>
              <a:spLocks noChangeArrowheads="1"/>
            </p:cNvSpPr>
            <p:nvPr/>
          </p:nvSpPr>
          <p:spPr bwMode="auto">
            <a:xfrm>
              <a:off x="0" y="2387"/>
              <a:ext cx="144" cy="87"/>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s-ES"/>
            </a:p>
          </p:txBody>
        </p:sp>
        <p:sp>
          <p:nvSpPr>
            <p:cNvPr id="399385" name="AutoShape 25"/>
            <p:cNvSpPr>
              <a:spLocks noChangeArrowheads="1"/>
            </p:cNvSpPr>
            <p:nvPr/>
          </p:nvSpPr>
          <p:spPr bwMode="auto">
            <a:xfrm>
              <a:off x="286" y="2388"/>
              <a:ext cx="144" cy="87"/>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s-ES"/>
            </a:p>
          </p:txBody>
        </p:sp>
        <p:sp>
          <p:nvSpPr>
            <p:cNvPr id="399386" name="AutoShape 26"/>
            <p:cNvSpPr>
              <a:spLocks noChangeArrowheads="1"/>
            </p:cNvSpPr>
            <p:nvPr/>
          </p:nvSpPr>
          <p:spPr bwMode="auto">
            <a:xfrm>
              <a:off x="572" y="2387"/>
              <a:ext cx="145" cy="88"/>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s-ES"/>
            </a:p>
          </p:txBody>
        </p:sp>
        <p:sp>
          <p:nvSpPr>
            <p:cNvPr id="399388" name="AutoShape 28"/>
            <p:cNvSpPr>
              <a:spLocks noChangeArrowheads="1"/>
            </p:cNvSpPr>
            <p:nvPr/>
          </p:nvSpPr>
          <p:spPr bwMode="auto">
            <a:xfrm>
              <a:off x="427" y="2387"/>
              <a:ext cx="144" cy="88"/>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s-ES"/>
            </a:p>
          </p:txBody>
        </p:sp>
        <p:sp>
          <p:nvSpPr>
            <p:cNvPr id="399389" name="AutoShape 29"/>
            <p:cNvSpPr>
              <a:spLocks noChangeArrowheads="1"/>
            </p:cNvSpPr>
            <p:nvPr/>
          </p:nvSpPr>
          <p:spPr bwMode="auto">
            <a:xfrm>
              <a:off x="143" y="2387"/>
              <a:ext cx="145" cy="88"/>
            </a:xfrm>
            <a:prstGeom prst="triangle">
              <a:avLst>
                <a:gd name="adj" fmla="val 50000"/>
              </a:avLst>
            </a:prstGeom>
            <a:solidFill>
              <a:srgbClr val="FF6600"/>
            </a:solidFill>
            <a:ln w="9525">
              <a:solidFill>
                <a:schemeClr val="tx1"/>
              </a:solidFill>
              <a:miter lim="800000"/>
              <a:headEnd/>
              <a:tailEnd/>
            </a:ln>
            <a:effectLst/>
          </p:spPr>
          <p:txBody>
            <a:bodyPr wrap="none" anchor="ctr"/>
            <a:lstStyle/>
            <a:p>
              <a:endParaRPr lang="es-ES"/>
            </a:p>
          </p:txBody>
        </p:sp>
      </p:grpSp>
      <p:sp>
        <p:nvSpPr>
          <p:cNvPr id="399397" name="Line 37"/>
          <p:cNvSpPr>
            <a:spLocks noChangeShapeType="1"/>
          </p:cNvSpPr>
          <p:nvPr/>
        </p:nvSpPr>
        <p:spPr bwMode="auto">
          <a:xfrm flipH="1">
            <a:off x="900111" y="3573016"/>
            <a:ext cx="575544" cy="205234"/>
          </a:xfrm>
          <a:prstGeom prst="line">
            <a:avLst/>
          </a:prstGeom>
          <a:noFill/>
          <a:ln w="19050">
            <a:solidFill>
              <a:schemeClr val="tx1"/>
            </a:solidFill>
            <a:round/>
            <a:headEnd type="triangle" w="med" len="med"/>
            <a:tailEnd/>
          </a:ln>
          <a:effectLst/>
        </p:spPr>
        <p:txBody>
          <a:bodyPr/>
          <a:lstStyle/>
          <a:p>
            <a:endParaRPr lang="es-ES"/>
          </a:p>
        </p:txBody>
      </p:sp>
      <p:sp>
        <p:nvSpPr>
          <p:cNvPr id="399400" name="Text Box 40"/>
          <p:cNvSpPr txBox="1">
            <a:spLocks noChangeArrowheads="1"/>
          </p:cNvSpPr>
          <p:nvPr/>
        </p:nvSpPr>
        <p:spPr bwMode="auto">
          <a:xfrm>
            <a:off x="250825" y="4151313"/>
            <a:ext cx="1168400" cy="485005"/>
          </a:xfrm>
          <a:prstGeom prst="rect">
            <a:avLst/>
          </a:prstGeom>
          <a:noFill/>
          <a:ln w="9525">
            <a:noFill/>
            <a:miter lim="800000"/>
            <a:headEnd/>
            <a:tailEnd/>
          </a:ln>
          <a:effectLst/>
        </p:spPr>
        <p:txBody>
          <a:bodyPr>
            <a:spAutoFit/>
          </a:bodyPr>
          <a:lstStyle/>
          <a:p>
            <a:pPr>
              <a:lnSpc>
                <a:spcPct val="50000"/>
              </a:lnSpc>
              <a:spcBef>
                <a:spcPct val="50000"/>
              </a:spcBef>
            </a:pPr>
            <a:r>
              <a:rPr lang="en-GB" sz="1600" dirty="0" err="1">
                <a:solidFill>
                  <a:srgbClr val="0033CC"/>
                </a:solidFill>
              </a:rPr>
              <a:t>InSb</a:t>
            </a:r>
            <a:r>
              <a:rPr lang="en-GB" sz="1600" dirty="0">
                <a:solidFill>
                  <a:srgbClr val="0033CC"/>
                </a:solidFill>
              </a:rPr>
              <a:t> </a:t>
            </a:r>
            <a:r>
              <a:rPr lang="en-GB" sz="1600" dirty="0" smtClean="0">
                <a:solidFill>
                  <a:srgbClr val="0033CC"/>
                </a:solidFill>
              </a:rPr>
              <a:t>QDs</a:t>
            </a:r>
          </a:p>
          <a:p>
            <a:pPr>
              <a:lnSpc>
                <a:spcPct val="50000"/>
              </a:lnSpc>
              <a:spcBef>
                <a:spcPct val="50000"/>
              </a:spcBef>
            </a:pPr>
            <a:r>
              <a:rPr lang="en-GB" sz="1600" dirty="0" smtClean="0">
                <a:solidFill>
                  <a:srgbClr val="0033CC"/>
                </a:solidFill>
              </a:rPr>
              <a:t> (0.8ML)</a:t>
            </a:r>
            <a:endParaRPr lang="en-US" sz="1600" dirty="0">
              <a:solidFill>
                <a:srgbClr val="0033CC"/>
              </a:solidFill>
            </a:endParaRPr>
          </a:p>
        </p:txBody>
      </p:sp>
      <p:sp>
        <p:nvSpPr>
          <p:cNvPr id="399401" name="Line 41"/>
          <p:cNvSpPr>
            <a:spLocks noChangeShapeType="1"/>
          </p:cNvSpPr>
          <p:nvPr/>
        </p:nvSpPr>
        <p:spPr bwMode="auto">
          <a:xfrm>
            <a:off x="879475" y="2492375"/>
            <a:ext cx="596181" cy="432569"/>
          </a:xfrm>
          <a:prstGeom prst="line">
            <a:avLst/>
          </a:prstGeom>
          <a:noFill/>
          <a:ln w="19050">
            <a:solidFill>
              <a:schemeClr val="tx1"/>
            </a:solidFill>
            <a:round/>
            <a:headEnd/>
            <a:tailEnd type="triangle" w="med" len="med"/>
          </a:ln>
          <a:effectLst/>
        </p:spPr>
        <p:txBody>
          <a:bodyPr/>
          <a:lstStyle/>
          <a:p>
            <a:endParaRPr lang="es-ES"/>
          </a:p>
        </p:txBody>
      </p:sp>
      <p:sp>
        <p:nvSpPr>
          <p:cNvPr id="34" name="Title 1"/>
          <p:cNvSpPr txBox="1">
            <a:spLocks/>
          </p:cNvSpPr>
          <p:nvPr/>
        </p:nvSpPr>
        <p:spPr>
          <a:xfrm>
            <a:off x="971600" y="0"/>
            <a:ext cx="7200800" cy="1008112"/>
          </a:xfrm>
          <a:prstGeom prst="rect">
            <a:avLst/>
          </a:prstGeom>
        </p:spPr>
        <p:txBody>
          <a:bodyPr vert="horz" lIns="91440" tIns="45720" rIns="91440" bIns="45720" rtlCol="0" anchor="ctr">
            <a:normAutofit fontScale="90000"/>
          </a:bodyPr>
          <a:lstStyle/>
          <a:p>
            <a:pPr lvl="0" algn="ctr">
              <a:spcBef>
                <a:spcPct val="0"/>
              </a:spcBef>
              <a:defRPr/>
            </a:pP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MBE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growth</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and</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design</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of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InAs</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QDs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33" name="Slide Number Placeholder 1"/>
          <p:cNvSpPr>
            <a:spLocks noGrp="1"/>
          </p:cNvSpPr>
          <p:nvPr>
            <p:ph type="sldNum" sz="quarter" idx="12"/>
          </p:nvPr>
        </p:nvSpPr>
        <p:spPr>
          <a:xfrm>
            <a:off x="8647113" y="6408738"/>
            <a:ext cx="366712" cy="365125"/>
          </a:xfrm>
        </p:spPr>
        <p:txBody>
          <a:bodyPr/>
          <a:lstStyle/>
          <a:p>
            <a:r>
              <a:rPr lang="es-ES" dirty="0" smtClean="0"/>
              <a:t>9</a:t>
            </a:r>
            <a:endParaRPr lang="es-ES" dirty="0"/>
          </a:p>
        </p:txBody>
      </p:sp>
      <p:graphicFrame>
        <p:nvGraphicFramePr>
          <p:cNvPr id="10241" name="Object 1"/>
          <p:cNvGraphicFramePr>
            <a:graphicFrameLocks noChangeAspect="1"/>
          </p:cNvGraphicFramePr>
          <p:nvPr/>
        </p:nvGraphicFramePr>
        <p:xfrm>
          <a:off x="3643041" y="1628800"/>
          <a:ext cx="5500959" cy="3888432"/>
        </p:xfrm>
        <a:graphic>
          <a:graphicData uri="http://schemas.openxmlformats.org/presentationml/2006/ole">
            <p:oleObj spid="_x0000_s10241" name="Graph" r:id="rId4" imgW="4277520" imgH="3024720" progId="Origin50.Graph">
              <p:embed/>
            </p:oleObj>
          </a:graphicData>
        </a:graphic>
      </p:graphicFrame>
      <p:pic>
        <p:nvPicPr>
          <p:cNvPr id="10242" name="Picture 2"/>
          <p:cNvPicPr>
            <a:picLocks noChangeAspect="1" noChangeArrowheads="1"/>
          </p:cNvPicPr>
          <p:nvPr/>
        </p:nvPicPr>
        <p:blipFill>
          <a:blip r:embed="rId5" cstate="print"/>
          <a:srcRect/>
          <a:stretch>
            <a:fillRect/>
          </a:stretch>
        </p:blipFill>
        <p:spPr bwMode="auto">
          <a:xfrm>
            <a:off x="1475656" y="1772816"/>
            <a:ext cx="2232248" cy="3460788"/>
          </a:xfrm>
          <a:prstGeom prst="rect">
            <a:avLst/>
          </a:prstGeom>
          <a:noFill/>
          <a:ln w="9525">
            <a:noFill/>
            <a:miter lim="800000"/>
            <a:headEnd/>
            <a:tailEnd/>
          </a:ln>
        </p:spPr>
      </p:pic>
    </p:spTree>
    <p:extLst>
      <p:ext uri="{BB962C8B-B14F-4D97-AF65-F5344CB8AC3E}">
        <p14:creationId xmlns="" xmlns:p14="http://schemas.microsoft.com/office/powerpoint/2010/main" val="66862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7" name="Text Box 7"/>
          <p:cNvSpPr txBox="1">
            <a:spLocks noChangeArrowheads="1"/>
          </p:cNvSpPr>
          <p:nvPr/>
        </p:nvSpPr>
        <p:spPr bwMode="auto">
          <a:xfrm>
            <a:off x="966130" y="5069215"/>
            <a:ext cx="7920881" cy="400110"/>
          </a:xfrm>
          <a:prstGeom prst="rect">
            <a:avLst/>
          </a:prstGeom>
          <a:noFill/>
          <a:ln w="9525">
            <a:noFill/>
            <a:miter lim="800000"/>
            <a:headEnd/>
            <a:tailEnd/>
          </a:ln>
          <a:effectLst/>
        </p:spPr>
        <p:txBody>
          <a:bodyPr wrap="square">
            <a:spAutoFit/>
          </a:bodyPr>
          <a:lstStyle/>
          <a:p>
            <a:pPr>
              <a:spcBef>
                <a:spcPct val="50000"/>
              </a:spcBef>
            </a:pPr>
            <a:r>
              <a:rPr lang="en-GB" sz="2000" u="none" dirty="0" smtClean="0"/>
              <a:t>Temperature dependence:</a:t>
            </a:r>
            <a:endParaRPr lang="en-US" sz="2000" u="none"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7757" y="1005553"/>
            <a:ext cx="7528486" cy="39716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itle 1"/>
          <p:cNvSpPr txBox="1">
            <a:spLocks/>
          </p:cNvSpPr>
          <p:nvPr/>
        </p:nvSpPr>
        <p:spPr>
          <a:xfrm>
            <a:off x="971600" y="0"/>
            <a:ext cx="7200800" cy="1008112"/>
          </a:xfrm>
          <a:prstGeom prst="rect">
            <a:avLst/>
          </a:prstGeom>
        </p:spPr>
        <p:txBody>
          <a:bodyPr vert="horz" lIns="91440" tIns="45720" rIns="91440" bIns="45720" rtlCol="0" anchor="ctr">
            <a:normAutofit fontScale="97500"/>
          </a:bodyPr>
          <a:lstStyle/>
          <a:p>
            <a:pPr lvl="0" algn="ctr">
              <a:spcBef>
                <a:spcPct val="0"/>
              </a:spcBef>
              <a:defRPr/>
            </a:pP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Temperature</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dependent</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PL</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16" name="Text Box 7"/>
          <p:cNvSpPr txBox="1">
            <a:spLocks noChangeArrowheads="1"/>
          </p:cNvSpPr>
          <p:nvPr/>
        </p:nvSpPr>
        <p:spPr bwMode="auto">
          <a:xfrm>
            <a:off x="966131" y="6075577"/>
            <a:ext cx="7920881" cy="400110"/>
          </a:xfrm>
          <a:prstGeom prst="rect">
            <a:avLst/>
          </a:prstGeom>
          <a:noFill/>
          <a:ln w="9525">
            <a:noFill/>
            <a:miter lim="800000"/>
            <a:headEnd/>
            <a:tailEnd/>
          </a:ln>
          <a:effectLst/>
        </p:spPr>
        <p:txBody>
          <a:bodyPr wrap="square">
            <a:spAutoFit/>
          </a:bodyPr>
          <a:lstStyle/>
          <a:p>
            <a:pPr>
              <a:spcBef>
                <a:spcPct val="50000"/>
              </a:spcBef>
            </a:pPr>
            <a:r>
              <a:rPr lang="en-GB" sz="2000" u="none" dirty="0" smtClean="0"/>
              <a:t>The characteristic temperature T</a:t>
            </a:r>
            <a:r>
              <a:rPr lang="en-GB" sz="2000" u="none" baseline="-25000" dirty="0" smtClean="0"/>
              <a:t>c</a:t>
            </a:r>
            <a:r>
              <a:rPr lang="en-GB" sz="2000" u="none" dirty="0" smtClean="0"/>
              <a:t> = 109±2 K</a:t>
            </a:r>
            <a:endParaRPr lang="en-US" sz="2000" u="none" dirty="0"/>
          </a:p>
        </p:txBody>
      </p:sp>
      <mc:AlternateContent xmlns:mc="http://schemas.openxmlformats.org/markup-compatibility/2006">
        <mc:Choice xmlns="" xmlns:a14="http://schemas.microsoft.com/office/drawing/2010/main" Requires="a14">
          <p:sp>
            <p:nvSpPr>
              <p:cNvPr id="6" name="TextBox 5"/>
              <p:cNvSpPr txBox="1"/>
              <p:nvPr/>
            </p:nvSpPr>
            <p:spPr>
              <a:xfrm>
                <a:off x="3419872" y="5517232"/>
                <a:ext cx="1762214"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m:t>
                      </m:r>
                      <m:d>
                        <m:dPr>
                          <m:ctrlPr>
                            <a:rPr lang="en-GB" b="0" i="1" smtClean="0">
                              <a:latin typeface="Cambria Math"/>
                            </a:rPr>
                          </m:ctrlPr>
                        </m:dPr>
                        <m:e>
                          <m:r>
                            <a:rPr lang="en-GB" b="0" i="1" smtClean="0">
                              <a:latin typeface="Cambria Math"/>
                            </a:rPr>
                            <m:t>𝑇</m:t>
                          </m:r>
                        </m:e>
                      </m:d>
                      <m:r>
                        <a:rPr lang="en-GB" b="0" i="1" smtClean="0">
                          <a:latin typeface="Cambria Math"/>
                        </a:rPr>
                        <m:t>=</m:t>
                      </m:r>
                      <m:sSub>
                        <m:sSubPr>
                          <m:ctrlPr>
                            <a:rPr lang="en-GB" b="0" i="1" smtClean="0">
                              <a:latin typeface="Cambria Math"/>
                            </a:rPr>
                          </m:ctrlPr>
                        </m:sSubPr>
                        <m:e>
                          <m:r>
                            <a:rPr lang="en-GB" b="0" i="1" smtClean="0">
                              <a:latin typeface="Cambria Math"/>
                            </a:rPr>
                            <m:t>𝐼</m:t>
                          </m:r>
                        </m:e>
                        <m:sub>
                          <m:r>
                            <a:rPr lang="en-GB" b="0" i="1" smtClean="0">
                              <a:latin typeface="Cambria Math"/>
                            </a:rPr>
                            <m:t>0</m:t>
                          </m:r>
                        </m:sub>
                      </m:sSub>
                      <m:sSup>
                        <m:sSupPr>
                          <m:ctrlPr>
                            <a:rPr lang="en-GB" b="0" i="1" smtClean="0">
                              <a:latin typeface="Cambria Math"/>
                            </a:rPr>
                          </m:ctrlPr>
                        </m:sSupPr>
                        <m:e>
                          <m:r>
                            <a:rPr lang="en-GB" b="0" i="1" smtClean="0">
                              <a:latin typeface="Cambria Math"/>
                            </a:rPr>
                            <m:t>𝑒</m:t>
                          </m:r>
                        </m:e>
                        <m:sup>
                          <m:r>
                            <a:rPr lang="en-GB" b="0" i="1" smtClean="0">
                              <a:latin typeface="Cambria Math"/>
                            </a:rPr>
                            <m:t>−</m:t>
                          </m:r>
                          <m:r>
                            <a:rPr lang="en-GB" b="0" i="1" smtClean="0">
                              <a:latin typeface="Cambria Math"/>
                            </a:rPr>
                            <m:t>𝑇</m:t>
                          </m:r>
                          <m:r>
                            <a:rPr lang="en-GB" b="0" i="1" smtClean="0">
                              <a:latin typeface="Cambria Math"/>
                            </a:rPr>
                            <m:t>/</m:t>
                          </m:r>
                          <m:sSub>
                            <m:sSubPr>
                              <m:ctrlPr>
                                <a:rPr lang="en-GB" b="0" i="1" smtClean="0">
                                  <a:latin typeface="Cambria Math"/>
                                </a:rPr>
                              </m:ctrlPr>
                            </m:sSubPr>
                            <m:e>
                              <m:r>
                                <a:rPr lang="en-GB" b="0" i="1" smtClean="0">
                                  <a:latin typeface="Cambria Math"/>
                                </a:rPr>
                                <m:t>𝑇</m:t>
                              </m:r>
                            </m:e>
                            <m:sub>
                              <m:r>
                                <a:rPr lang="en-GB" b="0" i="1" smtClean="0">
                                  <a:latin typeface="Cambria Math"/>
                                </a:rPr>
                                <m:t>𝑐</m:t>
                              </m:r>
                            </m:sub>
                          </m:sSub>
                        </m:sup>
                      </m:sSup>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3419872" y="5517232"/>
                <a:ext cx="1762214" cy="379656"/>
              </a:xfrm>
              <a:prstGeom prst="rect">
                <a:avLst/>
              </a:prstGeom>
              <a:blipFill rotWithShape="1">
                <a:blip r:embed="rId4" cstate="print"/>
                <a:stretch>
                  <a:fillRect/>
                </a:stretch>
              </a:blipFill>
            </p:spPr>
            <p:txBody>
              <a:bodyPr/>
              <a:lstStyle/>
              <a:p>
                <a:r>
                  <a:rPr lang="en-GB">
                    <a:noFill/>
                  </a:rPr>
                  <a:t> </a:t>
                </a:r>
              </a:p>
            </p:txBody>
          </p:sp>
        </mc:Fallback>
      </mc:AlternateContent>
      <p:sp>
        <p:nvSpPr>
          <p:cNvPr id="8" name="Slide Number Placeholder 1"/>
          <p:cNvSpPr>
            <a:spLocks noGrp="1"/>
          </p:cNvSpPr>
          <p:nvPr>
            <p:ph type="sldNum" sz="quarter" idx="12"/>
          </p:nvPr>
        </p:nvSpPr>
        <p:spPr>
          <a:xfrm>
            <a:off x="8647113" y="6408738"/>
            <a:ext cx="366712" cy="365125"/>
          </a:xfrm>
        </p:spPr>
        <p:txBody>
          <a:bodyPr/>
          <a:lstStyle/>
          <a:p>
            <a:r>
              <a:rPr lang="es-ES" dirty="0" smtClean="0"/>
              <a:t>10</a:t>
            </a:r>
            <a:endParaRPr lang="es-ES" dirty="0"/>
          </a:p>
        </p:txBody>
      </p:sp>
    </p:spTree>
    <p:extLst>
      <p:ext uri="{BB962C8B-B14F-4D97-AF65-F5344CB8AC3E}">
        <p14:creationId xmlns="" xmlns:p14="http://schemas.microsoft.com/office/powerpoint/2010/main" val="9403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6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7" grpId="0"/>
      <p:bldP spid="16"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4" name="Picture 4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9738" y="1681161"/>
            <a:ext cx="3705225" cy="2009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34532" name="Text Box 4"/>
          <p:cNvSpPr txBox="1">
            <a:spLocks noChangeArrowheads="1"/>
          </p:cNvSpPr>
          <p:nvPr/>
        </p:nvSpPr>
        <p:spPr bwMode="auto">
          <a:xfrm>
            <a:off x="3049588" y="1189038"/>
            <a:ext cx="32639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u="none"/>
              <a:t>AlGaAsSb electron </a:t>
            </a:r>
          </a:p>
          <a:p>
            <a:r>
              <a:rPr lang="en-GB" altLang="en-US" sz="2000" u="none"/>
              <a:t>blocking barrier (30nm)</a:t>
            </a:r>
            <a:endParaRPr lang="en-US" altLang="en-US" sz="2000" u="none"/>
          </a:p>
        </p:txBody>
      </p:sp>
      <p:sp>
        <p:nvSpPr>
          <p:cNvPr id="534541" name="Text Box 13"/>
          <p:cNvSpPr txBox="1">
            <a:spLocks noChangeArrowheads="1"/>
          </p:cNvSpPr>
          <p:nvPr/>
        </p:nvSpPr>
        <p:spPr bwMode="auto">
          <a:xfrm>
            <a:off x="1270000" y="2728913"/>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u="none"/>
              <a:t>n+ InAs</a:t>
            </a:r>
            <a:endParaRPr lang="en-US" altLang="en-US" u="none"/>
          </a:p>
        </p:txBody>
      </p:sp>
      <p:sp>
        <p:nvSpPr>
          <p:cNvPr id="534542" name="Text Box 14"/>
          <p:cNvSpPr txBox="1">
            <a:spLocks noChangeArrowheads="1"/>
          </p:cNvSpPr>
          <p:nvPr/>
        </p:nvSpPr>
        <p:spPr bwMode="auto">
          <a:xfrm>
            <a:off x="3086100" y="2743200"/>
            <a:ext cx="11604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u="none"/>
              <a:t>p+InAs</a:t>
            </a:r>
            <a:endParaRPr lang="en-US" altLang="en-US" u="none"/>
          </a:p>
        </p:txBody>
      </p:sp>
      <p:sp>
        <p:nvSpPr>
          <p:cNvPr id="534561" name="Text Box 33"/>
          <p:cNvSpPr txBox="1">
            <a:spLocks noChangeArrowheads="1"/>
          </p:cNvSpPr>
          <p:nvPr/>
        </p:nvSpPr>
        <p:spPr bwMode="auto">
          <a:xfrm>
            <a:off x="115888" y="1292225"/>
            <a:ext cx="2754312"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u="none" dirty="0"/>
              <a:t>0.7ML </a:t>
            </a:r>
            <a:r>
              <a:rPr lang="en-GB" altLang="en-US" sz="2000" u="none" dirty="0" err="1"/>
              <a:t>InSb</a:t>
            </a:r>
            <a:r>
              <a:rPr lang="en-GB" altLang="en-US" sz="2000" u="none" dirty="0"/>
              <a:t> QD,10  Sheets / 17nm barriers</a:t>
            </a:r>
            <a:r>
              <a:rPr lang="en-GB" altLang="en-US" dirty="0"/>
              <a:t> </a:t>
            </a:r>
            <a:endParaRPr lang="en-US" altLang="en-US" dirty="0"/>
          </a:p>
        </p:txBody>
      </p:sp>
      <p:sp>
        <p:nvSpPr>
          <p:cNvPr id="534564" name="Text Box 36"/>
          <p:cNvSpPr txBox="1">
            <a:spLocks noChangeArrowheads="1"/>
          </p:cNvSpPr>
          <p:nvPr/>
        </p:nvSpPr>
        <p:spPr bwMode="auto">
          <a:xfrm>
            <a:off x="1200150" y="3492500"/>
            <a:ext cx="11890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u="none"/>
              <a:t>0.5 </a:t>
            </a:r>
            <a:r>
              <a:rPr lang="en-US" altLang="en-US" sz="2000" u="none">
                <a:cs typeface="Arial" pitchFamily="34" charset="0"/>
              </a:rPr>
              <a:t>µm</a:t>
            </a:r>
          </a:p>
        </p:txBody>
      </p:sp>
      <p:sp>
        <p:nvSpPr>
          <p:cNvPr id="534565" name="Text Box 37"/>
          <p:cNvSpPr txBox="1">
            <a:spLocks noChangeArrowheads="1"/>
          </p:cNvSpPr>
          <p:nvPr/>
        </p:nvSpPr>
        <p:spPr bwMode="auto">
          <a:xfrm>
            <a:off x="3049588" y="3508375"/>
            <a:ext cx="11890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u="none"/>
              <a:t>0.5 </a:t>
            </a:r>
            <a:r>
              <a:rPr lang="en-US" altLang="en-US" sz="2000" u="none">
                <a:cs typeface="Arial" pitchFamily="34" charset="0"/>
              </a:rPr>
              <a:t>µm</a:t>
            </a:r>
          </a:p>
        </p:txBody>
      </p:sp>
      <p:sp>
        <p:nvSpPr>
          <p:cNvPr id="534566" name="Text Box 38"/>
          <p:cNvSpPr txBox="1">
            <a:spLocks noChangeArrowheads="1"/>
          </p:cNvSpPr>
          <p:nvPr/>
        </p:nvSpPr>
        <p:spPr bwMode="auto">
          <a:xfrm>
            <a:off x="2122488" y="3508375"/>
            <a:ext cx="11890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u="none"/>
              <a:t>0.3 </a:t>
            </a:r>
            <a:r>
              <a:rPr lang="en-US" altLang="en-US" sz="2000" u="none">
                <a:cs typeface="Arial" pitchFamily="34" charset="0"/>
              </a:rPr>
              <a:t>µm</a:t>
            </a:r>
          </a:p>
        </p:txBody>
      </p:sp>
      <p:graphicFrame>
        <p:nvGraphicFramePr>
          <p:cNvPr id="534587" name="Object 59"/>
          <p:cNvGraphicFramePr>
            <a:graphicFrameLocks noGrp="1" noChangeAspect="1"/>
          </p:cNvGraphicFramePr>
          <p:nvPr>
            <p:ph sz="half" idx="1"/>
          </p:nvPr>
        </p:nvGraphicFramePr>
        <p:xfrm>
          <a:off x="3987800" y="1681163"/>
          <a:ext cx="2794000" cy="2427287"/>
        </p:xfrm>
        <a:graphic>
          <a:graphicData uri="http://schemas.openxmlformats.org/presentationml/2006/ole">
            <p:oleObj spid="_x0000_s6291" name="Graph" r:id="rId5" imgW="3308909" imgH="2873654" progId="Origin50.Graph">
              <p:embed/>
            </p:oleObj>
          </a:graphicData>
        </a:graphic>
      </p:graphicFrame>
      <p:graphicFrame>
        <p:nvGraphicFramePr>
          <p:cNvPr id="534581" name="Object 53"/>
          <p:cNvGraphicFramePr>
            <a:graphicFrameLocks noGrp="1" noChangeAspect="1"/>
          </p:cNvGraphicFramePr>
          <p:nvPr>
            <p:ph sz="quarter" idx="2"/>
          </p:nvPr>
        </p:nvGraphicFramePr>
        <p:xfrm>
          <a:off x="6359525" y="1844824"/>
          <a:ext cx="2784475" cy="2184400"/>
        </p:xfrm>
        <a:graphic>
          <a:graphicData uri="http://schemas.openxmlformats.org/presentationml/2006/ole">
            <p:oleObj spid="_x0000_s6292" name="Graph" r:id="rId6" imgW="3961181" imgH="3107741" progId="Origin50.Graph">
              <p:embed/>
            </p:oleObj>
          </a:graphicData>
        </a:graphic>
      </p:graphicFrame>
      <p:sp>
        <p:nvSpPr>
          <p:cNvPr id="534567" name="Text Box 39"/>
          <p:cNvSpPr txBox="1">
            <a:spLocks noChangeArrowheads="1"/>
          </p:cNvSpPr>
          <p:nvPr/>
        </p:nvSpPr>
        <p:spPr bwMode="auto">
          <a:xfrm>
            <a:off x="439738" y="2727325"/>
            <a:ext cx="9731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u="none"/>
              <a:t>n-InAs</a:t>
            </a:r>
            <a:endParaRPr lang="en-US" altLang="en-US" u="none"/>
          </a:p>
        </p:txBody>
      </p:sp>
      <p:sp>
        <p:nvSpPr>
          <p:cNvPr id="18" name="Title 1"/>
          <p:cNvSpPr txBox="1">
            <a:spLocks/>
          </p:cNvSpPr>
          <p:nvPr/>
        </p:nvSpPr>
        <p:spPr>
          <a:xfrm>
            <a:off x="971600" y="0"/>
            <a:ext cx="7200800" cy="1008112"/>
          </a:xfrm>
          <a:prstGeom prst="rect">
            <a:avLst/>
          </a:prstGeom>
        </p:spPr>
        <p:txBody>
          <a:bodyPr vert="horz" lIns="91440" tIns="45720" rIns="91440" bIns="45720" rtlCol="0" anchor="ctr">
            <a:normAutofit fontScale="97500"/>
          </a:bodyPr>
          <a:lstStyle/>
          <a:p>
            <a:pPr lvl="0" algn="ctr">
              <a:spcBef>
                <a:spcPct val="0"/>
              </a:spcBef>
              <a:defRPr/>
            </a:pP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QDs</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LEDs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pic>
        <p:nvPicPr>
          <p:cNvPr id="1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5536" y="4005063"/>
            <a:ext cx="6278686" cy="27921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Slide Number Placeholder 1"/>
          <p:cNvSpPr>
            <a:spLocks noGrp="1"/>
          </p:cNvSpPr>
          <p:nvPr>
            <p:ph type="sldNum" sz="quarter" idx="12"/>
          </p:nvPr>
        </p:nvSpPr>
        <p:spPr>
          <a:xfrm>
            <a:off x="8647113" y="6408738"/>
            <a:ext cx="366712" cy="365125"/>
          </a:xfrm>
        </p:spPr>
        <p:txBody>
          <a:bodyPr/>
          <a:lstStyle/>
          <a:p>
            <a:r>
              <a:rPr lang="es-ES" dirty="0" smtClean="0"/>
              <a:t>11</a:t>
            </a:r>
            <a:endParaRPr lang="es-ES" dirty="0"/>
          </a:p>
        </p:txBody>
      </p:sp>
      <mc:AlternateContent xmlns:mc="http://schemas.openxmlformats.org/markup-compatibility/2006">
        <mc:Choice xmlns="" xmlns:a14="http://schemas.microsoft.com/office/drawing/2010/main" Requires="a14">
          <p:sp>
            <p:nvSpPr>
              <p:cNvPr id="19" name="TextBox 18"/>
              <p:cNvSpPr txBox="1"/>
              <p:nvPr/>
            </p:nvSpPr>
            <p:spPr>
              <a:xfrm>
                <a:off x="7316845" y="5031781"/>
                <a:ext cx="855555" cy="369332"/>
              </a:xfrm>
              <a:prstGeom prst="rect">
                <a:avLst/>
              </a:prstGeom>
              <a:noFill/>
              <a:ln w="28575">
                <a:solidFill>
                  <a:schemeClr val="tx2">
                    <a:lumMod val="60000"/>
                    <a:lumOff val="40000"/>
                  </a:schemeClr>
                </a:solidFill>
              </a:ln>
            </p:spPr>
            <p:txBody>
              <a:bodyPr wrap="none" rtlCol="0">
                <a:spAutoFit/>
              </a:bodyPr>
              <a:lstStyle/>
              <a:p>
                <a14:m>
                  <m:oMath xmlns:m="http://schemas.openxmlformats.org/officeDocument/2006/math">
                    <m:r>
                      <a:rPr lang="en-GB" b="0" i="1" smtClean="0">
                        <a:latin typeface="Cambria Math"/>
                      </a:rPr>
                      <m:t>𝑍</m:t>
                    </m:r>
                    <m:r>
                      <a:rPr lang="en-GB" b="0" i="1" smtClean="0">
                        <a:latin typeface="Cambria Math"/>
                      </a:rPr>
                      <m:t>=</m:t>
                    </m:r>
                  </m:oMath>
                </a14:m>
                <a:r>
                  <a:rPr lang="en-GB" dirty="0" smtClean="0"/>
                  <a:t>2.4</a:t>
                </a:r>
                <a:endParaRPr lang="en-GB" dirty="0"/>
              </a:p>
            </p:txBody>
          </p:sp>
        </mc:Choice>
        <mc:Fallback>
          <p:sp>
            <p:nvSpPr>
              <p:cNvPr id="19" name="TextBox 18"/>
              <p:cNvSpPr txBox="1">
                <a:spLocks noRot="1" noChangeAspect="1" noMove="1" noResize="1" noEditPoints="1" noAdjustHandles="1" noChangeArrowheads="1" noChangeShapeType="1" noTextEdit="1"/>
              </p:cNvSpPr>
              <p:nvPr/>
            </p:nvSpPr>
            <p:spPr>
              <a:xfrm>
                <a:off x="7316845" y="5031781"/>
                <a:ext cx="855555" cy="369332"/>
              </a:xfrm>
              <a:prstGeom prst="rect">
                <a:avLst/>
              </a:prstGeom>
              <a:blipFill rotWithShape="1">
                <a:blip r:embed="rId8" cstate="print"/>
                <a:stretch>
                  <a:fillRect t="-4545" r="-3425" b="-18182"/>
                </a:stretch>
              </a:blipFill>
              <a:ln w="28575">
                <a:solidFill>
                  <a:schemeClr val="tx2">
                    <a:lumMod val="60000"/>
                    <a:lumOff val="40000"/>
                  </a:schemeClr>
                </a:solidFill>
              </a:ln>
            </p:spPr>
            <p:txBody>
              <a:bodyPr/>
              <a:lstStyle/>
              <a:p>
                <a:r>
                  <a:rPr lang="en-GB">
                    <a:noFill/>
                  </a:rPr>
                  <a:t> </a:t>
                </a:r>
              </a:p>
            </p:txBody>
          </p:sp>
        </mc:Fallback>
      </mc:AlternateContent>
    </p:spTree>
    <p:extLst>
      <p:ext uri="{BB962C8B-B14F-4D97-AF65-F5344CB8AC3E}">
        <p14:creationId xmlns="" xmlns:p14="http://schemas.microsoft.com/office/powerpoint/2010/main" val="1985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676456" cy="5400600"/>
          </a:xfrm>
        </p:spPr>
        <p:txBody>
          <a:bodyPr>
            <a:normAutofit/>
          </a:bodyPr>
          <a:lstStyle/>
          <a:p>
            <a:pPr algn="just">
              <a:spcBef>
                <a:spcPts val="1800"/>
              </a:spcBef>
              <a:spcAft>
                <a:spcPts val="600"/>
              </a:spcAft>
            </a:pPr>
            <a:r>
              <a:rPr lang="es-ES" sz="2800" dirty="0" smtClean="0"/>
              <a:t>Successful </a:t>
            </a:r>
            <a:r>
              <a:rPr lang="es-ES" sz="2800" dirty="0" err="1" smtClean="0"/>
              <a:t>growth</a:t>
            </a:r>
            <a:r>
              <a:rPr lang="es-ES" sz="2800" dirty="0" smtClean="0"/>
              <a:t> of </a:t>
            </a:r>
            <a:r>
              <a:rPr lang="es-ES" sz="2800" dirty="0" err="1" smtClean="0"/>
              <a:t>high</a:t>
            </a:r>
            <a:r>
              <a:rPr lang="es-ES" sz="2800" dirty="0" smtClean="0"/>
              <a:t> </a:t>
            </a:r>
            <a:r>
              <a:rPr lang="es-ES" sz="2800" dirty="0" err="1" smtClean="0"/>
              <a:t>density</a:t>
            </a:r>
            <a:r>
              <a:rPr lang="es-ES" sz="2800" dirty="0" smtClean="0"/>
              <a:t> (1·10</a:t>
            </a:r>
            <a:r>
              <a:rPr lang="es-ES" sz="2800" baseline="30000" dirty="0" smtClean="0"/>
              <a:t>12</a:t>
            </a:r>
            <a:r>
              <a:rPr lang="es-ES" sz="2800" dirty="0" smtClean="0"/>
              <a:t>/cm</a:t>
            </a:r>
            <a:r>
              <a:rPr lang="es-ES" sz="2800" baseline="30000" dirty="0" smtClean="0"/>
              <a:t>2</a:t>
            </a:r>
            <a:r>
              <a:rPr lang="es-ES" sz="2800" dirty="0" smtClean="0"/>
              <a:t>) </a:t>
            </a:r>
            <a:r>
              <a:rPr lang="es-ES" sz="2800" dirty="0" err="1" smtClean="0"/>
              <a:t>InSb</a:t>
            </a:r>
            <a:r>
              <a:rPr lang="es-ES" sz="2800" dirty="0" smtClean="0"/>
              <a:t> </a:t>
            </a:r>
            <a:r>
              <a:rPr lang="es-ES" sz="2800" dirty="0" err="1" smtClean="0"/>
              <a:t>QDs</a:t>
            </a:r>
            <a:r>
              <a:rPr lang="es-ES" sz="2800" dirty="0" smtClean="0"/>
              <a:t> in </a:t>
            </a:r>
            <a:r>
              <a:rPr lang="es-ES" sz="2800" dirty="0" err="1" smtClean="0"/>
              <a:t>InAs</a:t>
            </a:r>
            <a:r>
              <a:rPr lang="es-ES" sz="2800" dirty="0" smtClean="0"/>
              <a:t> </a:t>
            </a:r>
            <a:r>
              <a:rPr lang="es-ES" sz="2800" dirty="0" err="1" smtClean="0"/>
              <a:t>with</a:t>
            </a:r>
            <a:r>
              <a:rPr lang="es-ES" sz="2800" dirty="0" smtClean="0"/>
              <a:t> </a:t>
            </a:r>
            <a:r>
              <a:rPr lang="es-ES" sz="2800" dirty="0" err="1" smtClean="0"/>
              <a:t>excellent</a:t>
            </a:r>
            <a:r>
              <a:rPr lang="es-ES" sz="2800" dirty="0" smtClean="0"/>
              <a:t> </a:t>
            </a:r>
            <a:r>
              <a:rPr lang="es-ES" sz="2800" dirty="0" err="1" smtClean="0"/>
              <a:t>crystalline</a:t>
            </a:r>
            <a:r>
              <a:rPr lang="es-ES" sz="2800" dirty="0" smtClean="0"/>
              <a:t> </a:t>
            </a:r>
            <a:r>
              <a:rPr lang="es-ES" sz="2800" dirty="0" err="1" smtClean="0"/>
              <a:t>quality</a:t>
            </a:r>
            <a:r>
              <a:rPr lang="es-ES" sz="2800" dirty="0" smtClean="0"/>
              <a:t> and </a:t>
            </a:r>
            <a:r>
              <a:rPr lang="es-ES" sz="2800" dirty="0" err="1" smtClean="0"/>
              <a:t>low</a:t>
            </a:r>
            <a:r>
              <a:rPr lang="es-ES" sz="2800" dirty="0" smtClean="0"/>
              <a:t> </a:t>
            </a:r>
            <a:r>
              <a:rPr lang="es-ES" sz="2800" dirty="0" err="1" smtClean="0"/>
              <a:t>defect</a:t>
            </a:r>
            <a:r>
              <a:rPr lang="es-ES" sz="2800" dirty="0" smtClean="0"/>
              <a:t> </a:t>
            </a:r>
            <a:r>
              <a:rPr lang="es-ES" sz="2800" dirty="0" err="1" smtClean="0"/>
              <a:t>density</a:t>
            </a:r>
            <a:r>
              <a:rPr lang="es-ES" sz="2800" dirty="0" smtClean="0"/>
              <a:t>.</a:t>
            </a:r>
          </a:p>
          <a:p>
            <a:pPr algn="just">
              <a:spcBef>
                <a:spcPts val="1800"/>
              </a:spcBef>
              <a:spcAft>
                <a:spcPts val="600"/>
              </a:spcAft>
            </a:pPr>
            <a:r>
              <a:rPr lang="es-ES" sz="2800" dirty="0" smtClean="0"/>
              <a:t>Bright PL up to </a:t>
            </a:r>
            <a:r>
              <a:rPr lang="es-ES" sz="2800" dirty="0" err="1" smtClean="0"/>
              <a:t>room</a:t>
            </a:r>
            <a:r>
              <a:rPr lang="es-ES" sz="2800" dirty="0" smtClean="0"/>
              <a:t> </a:t>
            </a:r>
            <a:r>
              <a:rPr lang="es-ES" sz="2800" dirty="0" err="1" smtClean="0"/>
              <a:t>temperature</a:t>
            </a:r>
            <a:r>
              <a:rPr lang="es-ES" sz="2800" dirty="0" smtClean="0"/>
              <a:t> </a:t>
            </a:r>
            <a:r>
              <a:rPr lang="es-ES" sz="2800" dirty="0" err="1" smtClean="0"/>
              <a:t>with</a:t>
            </a:r>
            <a:r>
              <a:rPr lang="es-ES" sz="2800" dirty="0" smtClean="0"/>
              <a:t> superior </a:t>
            </a:r>
            <a:r>
              <a:rPr lang="es-ES" sz="2800" dirty="0" err="1" smtClean="0"/>
              <a:t>quenching</a:t>
            </a:r>
            <a:r>
              <a:rPr lang="es-ES" sz="2800" dirty="0" smtClean="0"/>
              <a:t> </a:t>
            </a:r>
            <a:r>
              <a:rPr lang="es-ES" sz="2800" dirty="0" err="1" smtClean="0"/>
              <a:t>compared</a:t>
            </a:r>
            <a:r>
              <a:rPr lang="es-ES" sz="2800" dirty="0" smtClean="0"/>
              <a:t> to </a:t>
            </a:r>
            <a:r>
              <a:rPr lang="es-ES" sz="2800" dirty="0" err="1" smtClean="0"/>
              <a:t>bulk</a:t>
            </a:r>
            <a:r>
              <a:rPr lang="es-ES" sz="2800" dirty="0" smtClean="0"/>
              <a:t> </a:t>
            </a:r>
            <a:r>
              <a:rPr lang="es-ES" sz="2800" dirty="0" err="1" smtClean="0"/>
              <a:t>InAs</a:t>
            </a:r>
            <a:r>
              <a:rPr lang="es-ES" sz="2800" dirty="0" smtClean="0"/>
              <a:t>.</a:t>
            </a:r>
          </a:p>
          <a:p>
            <a:pPr algn="just">
              <a:spcBef>
                <a:spcPts val="1800"/>
              </a:spcBef>
              <a:spcAft>
                <a:spcPts val="600"/>
              </a:spcAft>
            </a:pPr>
            <a:r>
              <a:rPr lang="es-ES" sz="2800" dirty="0" err="1" smtClean="0"/>
              <a:t>Room</a:t>
            </a:r>
            <a:r>
              <a:rPr lang="es-ES" sz="2800" dirty="0" smtClean="0"/>
              <a:t> </a:t>
            </a:r>
            <a:r>
              <a:rPr lang="es-ES" sz="2800" dirty="0" err="1" smtClean="0"/>
              <a:t>temperature</a:t>
            </a:r>
            <a:r>
              <a:rPr lang="es-ES" sz="2800" dirty="0" smtClean="0"/>
              <a:t> </a:t>
            </a:r>
            <a:r>
              <a:rPr lang="es-ES" sz="2800" dirty="0" err="1" smtClean="0"/>
              <a:t>LEDs</a:t>
            </a:r>
            <a:r>
              <a:rPr lang="es-ES" sz="2800" dirty="0" smtClean="0"/>
              <a:t> </a:t>
            </a:r>
            <a:r>
              <a:rPr lang="es-ES" sz="2800" dirty="0" err="1" smtClean="0"/>
              <a:t>with</a:t>
            </a:r>
            <a:r>
              <a:rPr lang="es-ES" sz="2800" dirty="0" smtClean="0"/>
              <a:t> </a:t>
            </a:r>
            <a:r>
              <a:rPr lang="es-ES" sz="2800" dirty="0" err="1" smtClean="0"/>
              <a:t>dominant</a:t>
            </a:r>
            <a:r>
              <a:rPr lang="es-ES" sz="2800" dirty="0" smtClean="0"/>
              <a:t> </a:t>
            </a:r>
            <a:r>
              <a:rPr lang="es-ES" sz="2800" dirty="0" err="1" smtClean="0"/>
              <a:t>radiative</a:t>
            </a:r>
            <a:r>
              <a:rPr lang="es-ES" sz="2800" dirty="0" smtClean="0"/>
              <a:t> </a:t>
            </a:r>
            <a:r>
              <a:rPr lang="es-ES" sz="2800" dirty="0" err="1" smtClean="0"/>
              <a:t>recombination</a:t>
            </a:r>
            <a:r>
              <a:rPr lang="es-ES" sz="2800" dirty="0" smtClean="0"/>
              <a:t>, </a:t>
            </a:r>
            <a:r>
              <a:rPr lang="es-ES" sz="2800" dirty="0" err="1" smtClean="0"/>
              <a:t>peak</a:t>
            </a:r>
            <a:r>
              <a:rPr lang="es-ES" sz="2800" dirty="0" smtClean="0"/>
              <a:t> at 3.8µm.</a:t>
            </a:r>
          </a:p>
          <a:p>
            <a:pPr algn="just">
              <a:spcBef>
                <a:spcPts val="1800"/>
              </a:spcBef>
              <a:spcAft>
                <a:spcPts val="600"/>
              </a:spcAft>
            </a:pPr>
            <a:r>
              <a:rPr lang="es-ES" sz="2800" dirty="0" err="1" smtClean="0"/>
              <a:t>Demostrated</a:t>
            </a:r>
            <a:r>
              <a:rPr lang="es-ES" sz="2800" dirty="0" smtClean="0"/>
              <a:t> </a:t>
            </a:r>
            <a:r>
              <a:rPr lang="es-ES" sz="2800" dirty="0" err="1" smtClean="0"/>
              <a:t>the</a:t>
            </a:r>
            <a:r>
              <a:rPr lang="es-ES" sz="2800" dirty="0" smtClean="0"/>
              <a:t> </a:t>
            </a:r>
            <a:r>
              <a:rPr lang="es-ES" sz="2800" dirty="0" err="1" smtClean="0"/>
              <a:t>potential</a:t>
            </a:r>
            <a:r>
              <a:rPr lang="es-ES" sz="2800" dirty="0" smtClean="0"/>
              <a:t> of </a:t>
            </a:r>
            <a:r>
              <a:rPr lang="es-ES" sz="2800" dirty="0" err="1" smtClean="0"/>
              <a:t>type</a:t>
            </a:r>
            <a:r>
              <a:rPr lang="es-ES" sz="2800" dirty="0" smtClean="0"/>
              <a:t> II </a:t>
            </a:r>
            <a:r>
              <a:rPr lang="es-ES" sz="2800" dirty="0" err="1" smtClean="0"/>
              <a:t>InSb</a:t>
            </a:r>
            <a:r>
              <a:rPr lang="es-ES" sz="2800" dirty="0" smtClean="0"/>
              <a:t>/</a:t>
            </a:r>
            <a:r>
              <a:rPr lang="es-ES" sz="2800" dirty="0" err="1" smtClean="0"/>
              <a:t>InAs</a:t>
            </a:r>
            <a:r>
              <a:rPr lang="es-ES" sz="2800" dirty="0" smtClean="0"/>
              <a:t> </a:t>
            </a:r>
            <a:r>
              <a:rPr lang="es-ES" sz="2800" dirty="0" err="1" smtClean="0"/>
              <a:t>QDs</a:t>
            </a:r>
            <a:r>
              <a:rPr lang="es-ES" sz="2800" dirty="0" smtClean="0"/>
              <a:t> </a:t>
            </a:r>
            <a:r>
              <a:rPr lang="es-ES" sz="2800" dirty="0" err="1" smtClean="0"/>
              <a:t>for</a:t>
            </a:r>
            <a:r>
              <a:rPr lang="es-ES" sz="2800" dirty="0" smtClean="0"/>
              <a:t> </a:t>
            </a:r>
            <a:r>
              <a:rPr lang="es-ES" sz="2800" dirty="0" err="1" smtClean="0"/>
              <a:t>mid-infrared</a:t>
            </a:r>
            <a:r>
              <a:rPr lang="es-ES" sz="2800" dirty="0" smtClean="0"/>
              <a:t> </a:t>
            </a:r>
            <a:r>
              <a:rPr lang="es-ES" sz="2800" dirty="0" err="1" smtClean="0"/>
              <a:t>photonic</a:t>
            </a:r>
            <a:r>
              <a:rPr lang="es-ES" sz="2800" dirty="0" smtClean="0"/>
              <a:t> </a:t>
            </a:r>
            <a:r>
              <a:rPr lang="es-ES" sz="2800" dirty="0" err="1" smtClean="0"/>
              <a:t>devices</a:t>
            </a:r>
            <a:r>
              <a:rPr lang="es-ES" sz="2800" dirty="0" smtClean="0"/>
              <a:t>.</a:t>
            </a:r>
          </a:p>
        </p:txBody>
      </p:sp>
      <p:sp>
        <p:nvSpPr>
          <p:cNvPr id="4" name="Title 1"/>
          <p:cNvSpPr txBox="1">
            <a:spLocks/>
          </p:cNvSpPr>
          <p:nvPr/>
        </p:nvSpPr>
        <p:spPr>
          <a:xfrm>
            <a:off x="2411760" y="0"/>
            <a:ext cx="432048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Summary</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5" name="Slide Number Placeholder 1"/>
          <p:cNvSpPr>
            <a:spLocks noGrp="1"/>
          </p:cNvSpPr>
          <p:nvPr>
            <p:ph type="sldNum" sz="quarter" idx="12"/>
          </p:nvPr>
        </p:nvSpPr>
        <p:spPr>
          <a:xfrm>
            <a:off x="8647113" y="6408738"/>
            <a:ext cx="366712" cy="365125"/>
          </a:xfrm>
        </p:spPr>
        <p:txBody>
          <a:bodyPr/>
          <a:lstStyle/>
          <a:p>
            <a:r>
              <a:rPr lang="es-ES" dirty="0" smtClean="0"/>
              <a:t>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611560" y="2852936"/>
            <a:ext cx="8229600" cy="577850"/>
          </a:xfrm>
        </p:spPr>
        <p:txBody>
          <a:bodyPr rtlCol="0">
            <a:noAutofit/>
          </a:bodyPr>
          <a:lstStyle/>
          <a:p>
            <a:pPr algn="ctr" eaLnBrk="1" fontAlgn="auto" hangingPunct="1">
              <a:spcAft>
                <a:spcPts val="0"/>
              </a:spcAft>
              <a:defRPr/>
            </a:pPr>
            <a:r>
              <a:rPr lang="en-GB" sz="4000" b="1" dirty="0" smtClean="0">
                <a:solidFill>
                  <a:srgbClr val="002060"/>
                </a:solidFill>
                <a:effectLst>
                  <a:outerShdw blurRad="38100" dist="38100" dir="2700000" algn="tl">
                    <a:srgbClr val="000000">
                      <a:alpha val="43137"/>
                    </a:srgbClr>
                  </a:outerShdw>
                </a:effectLst>
                <a:latin typeface="+mn-lt"/>
              </a:rPr>
              <a:t>Thanks for your attention</a:t>
            </a:r>
            <a:endParaRPr lang="en-GB" sz="4000" b="1" baseline="-25000"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 xmlns:p14="http://schemas.microsoft.com/office/powerpoint/2010/main" val="119351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628800"/>
            <a:ext cx="8460432" cy="4525963"/>
          </a:xfrm>
        </p:spPr>
        <p:txBody>
          <a:bodyPr>
            <a:normAutofit/>
          </a:bodyPr>
          <a:lstStyle/>
          <a:p>
            <a:pPr>
              <a:spcBef>
                <a:spcPts val="1800"/>
              </a:spcBef>
              <a:spcAft>
                <a:spcPts val="600"/>
              </a:spcAft>
            </a:pPr>
            <a:r>
              <a:rPr lang="es-ES" dirty="0" smtClean="0"/>
              <a:t>Challenges in </a:t>
            </a:r>
            <a:r>
              <a:rPr lang="es-ES" dirty="0" err="1" smtClean="0"/>
              <a:t>the</a:t>
            </a:r>
            <a:r>
              <a:rPr lang="es-ES" dirty="0" smtClean="0"/>
              <a:t> </a:t>
            </a:r>
            <a:r>
              <a:rPr lang="es-ES" dirty="0" err="1" smtClean="0"/>
              <a:t>Mid-infrared</a:t>
            </a:r>
            <a:r>
              <a:rPr lang="es-ES" dirty="0" smtClean="0"/>
              <a:t>; 3.3 and 4.2 </a:t>
            </a:r>
            <a:r>
              <a:rPr lang="el-GR" dirty="0" smtClean="0"/>
              <a:t>μ</a:t>
            </a:r>
            <a:r>
              <a:rPr lang="es-ES" dirty="0" smtClean="0"/>
              <a:t>m</a:t>
            </a:r>
            <a:endParaRPr lang="es-ES" dirty="0"/>
          </a:p>
          <a:p>
            <a:pPr>
              <a:spcBef>
                <a:spcPts val="1800"/>
              </a:spcBef>
              <a:spcAft>
                <a:spcPts val="600"/>
              </a:spcAft>
            </a:pPr>
            <a:r>
              <a:rPr lang="es-ES" dirty="0" smtClean="0"/>
              <a:t>Proposal: InSb Quantum Dots</a:t>
            </a:r>
          </a:p>
          <a:p>
            <a:pPr>
              <a:spcBef>
                <a:spcPts val="1800"/>
              </a:spcBef>
              <a:spcAft>
                <a:spcPts val="600"/>
              </a:spcAft>
            </a:pPr>
            <a:r>
              <a:rPr lang="es-ES" dirty="0" smtClean="0"/>
              <a:t>MBE growth</a:t>
            </a:r>
          </a:p>
          <a:p>
            <a:pPr>
              <a:spcBef>
                <a:spcPts val="1800"/>
              </a:spcBef>
              <a:spcAft>
                <a:spcPts val="600"/>
              </a:spcAft>
            </a:pPr>
            <a:r>
              <a:rPr lang="en-GB" dirty="0" smtClean="0"/>
              <a:t>PL and EL studies</a:t>
            </a:r>
            <a:endParaRPr lang="es-ES" dirty="0" smtClean="0"/>
          </a:p>
          <a:p>
            <a:pPr>
              <a:spcBef>
                <a:spcPts val="1800"/>
              </a:spcBef>
              <a:spcAft>
                <a:spcPts val="600"/>
              </a:spcAft>
            </a:pPr>
            <a:r>
              <a:rPr lang="es-ES" dirty="0" err="1" smtClean="0"/>
              <a:t>Summary</a:t>
            </a:r>
            <a:endParaRPr lang="es-ES" dirty="0" smtClean="0"/>
          </a:p>
        </p:txBody>
      </p:sp>
      <p:sp>
        <p:nvSpPr>
          <p:cNvPr id="4" name="Title 1"/>
          <p:cNvSpPr txBox="1">
            <a:spLocks/>
          </p:cNvSpPr>
          <p:nvPr/>
        </p:nvSpPr>
        <p:spPr>
          <a:xfrm>
            <a:off x="2411760" y="0"/>
            <a:ext cx="432048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Outline</a:t>
            </a:r>
            <a:endParaRPr kumimoji="0" lang="en-GB" sz="3600" b="1" i="0"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5" name="Slide Number Placeholder 1"/>
          <p:cNvSpPr>
            <a:spLocks noGrp="1"/>
          </p:cNvSpPr>
          <p:nvPr>
            <p:ph type="sldNum" sz="quarter" idx="12"/>
          </p:nvPr>
        </p:nvSpPr>
        <p:spPr>
          <a:xfrm>
            <a:off x="8647113" y="6408738"/>
            <a:ext cx="366712" cy="365125"/>
          </a:xfrm>
        </p:spPr>
        <p:txBody>
          <a:bodyPr/>
          <a:lstStyle/>
          <a:p>
            <a:fld id="{6CD48E74-DBB0-4ED6-98AD-310FA724626F}" type="slidenum">
              <a:rPr lang="es-ES" smtClean="0"/>
              <a:pPr/>
              <a:t>2</a:t>
            </a:fld>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1175" y="231775"/>
            <a:ext cx="8166100" cy="649288"/>
          </a:xfrm>
        </p:spPr>
        <p:txBody>
          <a:bodyPr/>
          <a:lstStyle/>
          <a:p>
            <a:pPr eaLnBrk="1" hangingPunct="1"/>
            <a:r>
              <a:rPr lang="en-US" altLang="ja-JP" sz="3600" b="1" dirty="0" smtClean="0">
                <a:solidFill>
                  <a:srgbClr val="000066"/>
                </a:solidFill>
              </a:rPr>
              <a:t>Challenges in the Mid-infrared  </a:t>
            </a:r>
            <a:r>
              <a:rPr lang="en-US" altLang="ja-JP" sz="3600" b="1" dirty="0" smtClean="0"/>
              <a:t> </a:t>
            </a:r>
          </a:p>
        </p:txBody>
      </p:sp>
      <p:sp>
        <p:nvSpPr>
          <p:cNvPr id="55" name="Text Box 45"/>
          <p:cNvSpPr txBox="1">
            <a:spLocks noChangeArrowheads="1"/>
          </p:cNvSpPr>
          <p:nvPr/>
        </p:nvSpPr>
        <p:spPr bwMode="auto">
          <a:xfrm>
            <a:off x="6588224" y="3717032"/>
            <a:ext cx="400050" cy="40640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2</a:t>
            </a:r>
          </a:p>
        </p:txBody>
      </p:sp>
      <p:sp>
        <p:nvSpPr>
          <p:cNvPr id="56" name="Text Box 46"/>
          <p:cNvSpPr txBox="1">
            <a:spLocks noChangeArrowheads="1"/>
          </p:cNvSpPr>
          <p:nvPr/>
        </p:nvSpPr>
        <p:spPr bwMode="auto">
          <a:xfrm>
            <a:off x="6528593" y="3373437"/>
            <a:ext cx="322263" cy="247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1</a:t>
            </a:r>
          </a:p>
        </p:txBody>
      </p:sp>
      <p:sp>
        <p:nvSpPr>
          <p:cNvPr id="58" name="Text Box 48"/>
          <p:cNvSpPr txBox="1">
            <a:spLocks noChangeArrowheads="1"/>
          </p:cNvSpPr>
          <p:nvPr/>
        </p:nvSpPr>
        <p:spPr bwMode="auto">
          <a:xfrm>
            <a:off x="7234238" y="1830414"/>
            <a:ext cx="536575"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CB</a:t>
            </a:r>
            <a:endParaRPr lang="en-GB" sz="1050" dirty="0">
              <a:effectLst>
                <a:outerShdw blurRad="38100" dist="38100" dir="2700000" algn="tl">
                  <a:srgbClr val="000000">
                    <a:alpha val="43137"/>
                  </a:srgbClr>
                </a:outerShdw>
              </a:effectLst>
              <a:latin typeface="Arial" pitchFamily="34" charset="0"/>
            </a:endParaRPr>
          </a:p>
        </p:txBody>
      </p:sp>
      <p:sp>
        <p:nvSpPr>
          <p:cNvPr id="59" name="Text Box 49"/>
          <p:cNvSpPr txBox="1">
            <a:spLocks noChangeArrowheads="1"/>
          </p:cNvSpPr>
          <p:nvPr/>
        </p:nvSpPr>
        <p:spPr bwMode="auto">
          <a:xfrm>
            <a:off x="7546975" y="4564063"/>
            <a:ext cx="536575"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LH</a:t>
            </a:r>
            <a:endParaRPr lang="en-GB" sz="1050" dirty="0">
              <a:effectLst>
                <a:outerShdw blurRad="38100" dist="38100" dir="2700000" algn="tl">
                  <a:srgbClr val="000000">
                    <a:alpha val="43137"/>
                  </a:srgbClr>
                </a:outerShdw>
              </a:effectLst>
              <a:latin typeface="Arial" pitchFamily="34" charset="0"/>
            </a:endParaRPr>
          </a:p>
        </p:txBody>
      </p:sp>
      <p:sp>
        <p:nvSpPr>
          <p:cNvPr id="60" name="Text Box 50"/>
          <p:cNvSpPr txBox="1">
            <a:spLocks noChangeArrowheads="1"/>
          </p:cNvSpPr>
          <p:nvPr/>
        </p:nvSpPr>
        <p:spPr bwMode="auto">
          <a:xfrm>
            <a:off x="7872413" y="3913188"/>
            <a:ext cx="569912"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HH</a:t>
            </a:r>
            <a:endParaRPr lang="en-GB" sz="1050" dirty="0">
              <a:effectLst>
                <a:outerShdw blurRad="38100" dist="38100" dir="2700000" algn="tl">
                  <a:srgbClr val="000000">
                    <a:alpha val="43137"/>
                  </a:srgbClr>
                </a:outerShdw>
              </a:effectLst>
              <a:latin typeface="Arial" pitchFamily="34" charset="0"/>
            </a:endParaRPr>
          </a:p>
        </p:txBody>
      </p:sp>
      <p:sp>
        <p:nvSpPr>
          <p:cNvPr id="61" name="Freeform 51"/>
          <p:cNvSpPr>
            <a:spLocks/>
          </p:cNvSpPr>
          <p:nvPr/>
        </p:nvSpPr>
        <p:spPr bwMode="auto">
          <a:xfrm>
            <a:off x="6045200" y="4316413"/>
            <a:ext cx="1181100" cy="1122362"/>
          </a:xfrm>
          <a:custGeom>
            <a:avLst/>
            <a:gdLst>
              <a:gd name="T0" fmla="*/ 0 w 1980"/>
              <a:gd name="T1" fmla="*/ 2147483647 h 1620"/>
              <a:gd name="T2" fmla="*/ 2147483647 w 1980"/>
              <a:gd name="T3" fmla="*/ 0 h 1620"/>
              <a:gd name="T4" fmla="*/ 2147483647 w 1980"/>
              <a:gd name="T5" fmla="*/ 2147483647 h 1620"/>
              <a:gd name="T6" fmla="*/ 0 60000 65536"/>
              <a:gd name="T7" fmla="*/ 0 60000 65536"/>
              <a:gd name="T8" fmla="*/ 0 60000 65536"/>
              <a:gd name="T9" fmla="*/ 0 w 1980"/>
              <a:gd name="T10" fmla="*/ 0 h 1620"/>
              <a:gd name="T11" fmla="*/ 1980 w 1980"/>
              <a:gd name="T12" fmla="*/ 1620 h 1620"/>
            </a:gdLst>
            <a:ahLst/>
            <a:cxnLst>
              <a:cxn ang="T6">
                <a:pos x="T0" y="T1"/>
              </a:cxn>
              <a:cxn ang="T7">
                <a:pos x="T2" y="T3"/>
              </a:cxn>
              <a:cxn ang="T8">
                <a:pos x="T4" y="T5"/>
              </a:cxn>
            </a:cxnLst>
            <a:rect l="T9" t="T10" r="T11" b="T12"/>
            <a:pathLst>
              <a:path w="1980" h="1620">
                <a:moveTo>
                  <a:pt x="0" y="1620"/>
                </a:moveTo>
                <a:cubicBezTo>
                  <a:pt x="375" y="810"/>
                  <a:pt x="750" y="0"/>
                  <a:pt x="1080" y="0"/>
                </a:cubicBezTo>
                <a:cubicBezTo>
                  <a:pt x="1410" y="0"/>
                  <a:pt x="1695" y="810"/>
                  <a:pt x="1980" y="1620"/>
                </a:cubicBezTo>
              </a:path>
            </a:pathLst>
          </a:custGeom>
          <a:noFill/>
          <a:ln w="57150" cmpd="sng">
            <a:solidFill>
              <a:srgbClr val="FF0000"/>
            </a:solidFill>
            <a:round/>
            <a:headEnd/>
            <a:tailEnd/>
          </a:ln>
        </p:spPr>
        <p:txBody>
          <a:bodyPr/>
          <a:lstStyle/>
          <a:p>
            <a:endParaRPr lang="en-GB" dirty="0"/>
          </a:p>
        </p:txBody>
      </p:sp>
      <p:sp>
        <p:nvSpPr>
          <p:cNvPr id="59406" name="Freeform 52"/>
          <p:cNvSpPr>
            <a:spLocks/>
          </p:cNvSpPr>
          <p:nvPr/>
        </p:nvSpPr>
        <p:spPr bwMode="auto">
          <a:xfrm>
            <a:off x="6047258" y="1945408"/>
            <a:ext cx="1189038" cy="1123950"/>
          </a:xfrm>
          <a:custGeom>
            <a:avLst/>
            <a:gdLst>
              <a:gd name="T0" fmla="*/ 0 w 1980"/>
              <a:gd name="T1" fmla="*/ 0 h 1620"/>
              <a:gd name="T2" fmla="*/ 2147483647 w 1980"/>
              <a:gd name="T3" fmla="*/ 2147483647 h 1620"/>
              <a:gd name="T4" fmla="*/ 2147483647 w 1980"/>
              <a:gd name="T5" fmla="*/ 0 h 1620"/>
              <a:gd name="T6" fmla="*/ 0 60000 65536"/>
              <a:gd name="T7" fmla="*/ 0 60000 65536"/>
              <a:gd name="T8" fmla="*/ 0 60000 65536"/>
              <a:gd name="T9" fmla="*/ 0 w 1980"/>
              <a:gd name="T10" fmla="*/ 0 h 1620"/>
              <a:gd name="T11" fmla="*/ 1980 w 1980"/>
              <a:gd name="T12" fmla="*/ 1620 h 1620"/>
            </a:gdLst>
            <a:ahLst/>
            <a:cxnLst>
              <a:cxn ang="T6">
                <a:pos x="T0" y="T1"/>
              </a:cxn>
              <a:cxn ang="T7">
                <a:pos x="T2" y="T3"/>
              </a:cxn>
              <a:cxn ang="T8">
                <a:pos x="T4" y="T5"/>
              </a:cxn>
            </a:cxnLst>
            <a:rect l="T9" t="T10" r="T11" b="T12"/>
            <a:pathLst>
              <a:path w="1980" h="1620">
                <a:moveTo>
                  <a:pt x="0" y="0"/>
                </a:moveTo>
                <a:cubicBezTo>
                  <a:pt x="375" y="810"/>
                  <a:pt x="750" y="1620"/>
                  <a:pt x="1080" y="1620"/>
                </a:cubicBezTo>
                <a:cubicBezTo>
                  <a:pt x="1410" y="1620"/>
                  <a:pt x="1695" y="810"/>
                  <a:pt x="1980" y="0"/>
                </a:cubicBezTo>
              </a:path>
            </a:pathLst>
          </a:custGeom>
          <a:noFill/>
          <a:ln w="57150" cmpd="sng">
            <a:solidFill>
              <a:srgbClr val="FF0000"/>
            </a:solidFill>
            <a:round/>
            <a:headEnd/>
            <a:tailEnd/>
          </a:ln>
        </p:spPr>
        <p:txBody>
          <a:bodyPr/>
          <a:lstStyle/>
          <a:p>
            <a:endParaRPr lang="en-GB" dirty="0"/>
          </a:p>
        </p:txBody>
      </p:sp>
      <p:sp>
        <p:nvSpPr>
          <p:cNvPr id="24591" name="Freeform 53"/>
          <p:cNvSpPr>
            <a:spLocks/>
          </p:cNvSpPr>
          <p:nvPr/>
        </p:nvSpPr>
        <p:spPr bwMode="auto">
          <a:xfrm>
            <a:off x="5294313" y="3692525"/>
            <a:ext cx="2789237" cy="623888"/>
          </a:xfrm>
          <a:custGeom>
            <a:avLst/>
            <a:gdLst>
              <a:gd name="T0" fmla="*/ 0 w 4680"/>
              <a:gd name="T1" fmla="*/ 2147483647 h 900"/>
              <a:gd name="T2" fmla="*/ 2147483647 w 4680"/>
              <a:gd name="T3" fmla="*/ 0 h 900"/>
              <a:gd name="T4" fmla="*/ 2147483647 w 4680"/>
              <a:gd name="T5" fmla="*/ 2147483647 h 900"/>
              <a:gd name="T6" fmla="*/ 0 60000 65536"/>
              <a:gd name="T7" fmla="*/ 0 60000 65536"/>
              <a:gd name="T8" fmla="*/ 0 60000 65536"/>
              <a:gd name="T9" fmla="*/ 0 w 4680"/>
              <a:gd name="T10" fmla="*/ 0 h 900"/>
              <a:gd name="T11" fmla="*/ 4680 w 4680"/>
              <a:gd name="T12" fmla="*/ 900 h 900"/>
            </a:gdLst>
            <a:ahLst/>
            <a:cxnLst>
              <a:cxn ang="T6">
                <a:pos x="T0" y="T1"/>
              </a:cxn>
              <a:cxn ang="T7">
                <a:pos x="T2" y="T3"/>
              </a:cxn>
              <a:cxn ang="T8">
                <a:pos x="T4" y="T5"/>
              </a:cxn>
            </a:cxnLst>
            <a:rect l="T9" t="T10" r="T11" b="T12"/>
            <a:pathLst>
              <a:path w="4680" h="900">
                <a:moveTo>
                  <a:pt x="0" y="900"/>
                </a:moveTo>
                <a:cubicBezTo>
                  <a:pt x="780" y="450"/>
                  <a:pt x="1560" y="0"/>
                  <a:pt x="2340" y="0"/>
                </a:cubicBezTo>
                <a:cubicBezTo>
                  <a:pt x="3120" y="0"/>
                  <a:pt x="3900" y="450"/>
                  <a:pt x="4680" y="900"/>
                </a:cubicBezTo>
              </a:path>
            </a:pathLst>
          </a:custGeom>
          <a:noFill/>
          <a:ln w="57150" cmpd="sng">
            <a:solidFill>
              <a:srgbClr val="FF0000"/>
            </a:solidFill>
            <a:round/>
            <a:headEnd/>
            <a:tailEnd/>
          </a:ln>
        </p:spPr>
        <p:txBody>
          <a:bodyPr/>
          <a:lstStyle/>
          <a:p>
            <a:endParaRPr lang="en-GB" dirty="0"/>
          </a:p>
        </p:txBody>
      </p:sp>
      <p:sp>
        <p:nvSpPr>
          <p:cNvPr id="24592" name="Freeform 54"/>
          <p:cNvSpPr>
            <a:spLocks/>
          </p:cNvSpPr>
          <p:nvPr/>
        </p:nvSpPr>
        <p:spPr bwMode="auto">
          <a:xfrm>
            <a:off x="5724525" y="3692525"/>
            <a:ext cx="1930400" cy="871538"/>
          </a:xfrm>
          <a:custGeom>
            <a:avLst/>
            <a:gdLst>
              <a:gd name="T0" fmla="*/ 0 w 3240"/>
              <a:gd name="T1" fmla="*/ 2147483647 h 1260"/>
              <a:gd name="T2" fmla="*/ 2147483647 w 3240"/>
              <a:gd name="T3" fmla="*/ 0 h 1260"/>
              <a:gd name="T4" fmla="*/ 2147483647 w 3240"/>
              <a:gd name="T5" fmla="*/ 2147483647 h 1260"/>
              <a:gd name="T6" fmla="*/ 0 60000 65536"/>
              <a:gd name="T7" fmla="*/ 0 60000 65536"/>
              <a:gd name="T8" fmla="*/ 0 60000 65536"/>
              <a:gd name="T9" fmla="*/ 0 w 3240"/>
              <a:gd name="T10" fmla="*/ 0 h 1260"/>
              <a:gd name="T11" fmla="*/ 3240 w 3240"/>
              <a:gd name="T12" fmla="*/ 1260 h 1260"/>
            </a:gdLst>
            <a:ahLst/>
            <a:cxnLst>
              <a:cxn ang="T6">
                <a:pos x="T0" y="T1"/>
              </a:cxn>
              <a:cxn ang="T7">
                <a:pos x="T2" y="T3"/>
              </a:cxn>
              <a:cxn ang="T8">
                <a:pos x="T4" y="T5"/>
              </a:cxn>
            </a:cxnLst>
            <a:rect l="T9" t="T10" r="T11" b="T12"/>
            <a:pathLst>
              <a:path w="3240" h="1260">
                <a:moveTo>
                  <a:pt x="0" y="1260"/>
                </a:moveTo>
                <a:cubicBezTo>
                  <a:pt x="540" y="630"/>
                  <a:pt x="1080" y="0"/>
                  <a:pt x="1620" y="0"/>
                </a:cubicBezTo>
                <a:cubicBezTo>
                  <a:pt x="2160" y="0"/>
                  <a:pt x="2700" y="630"/>
                  <a:pt x="3240" y="1260"/>
                </a:cubicBezTo>
              </a:path>
            </a:pathLst>
          </a:custGeom>
          <a:noFill/>
          <a:ln w="57150" cmpd="sng">
            <a:solidFill>
              <a:srgbClr val="FF0000"/>
            </a:solidFill>
            <a:round/>
            <a:headEnd/>
            <a:tailEnd/>
          </a:ln>
        </p:spPr>
        <p:txBody>
          <a:bodyPr/>
          <a:lstStyle/>
          <a:p>
            <a:endParaRPr lang="en-GB" dirty="0"/>
          </a:p>
        </p:txBody>
      </p:sp>
      <p:sp>
        <p:nvSpPr>
          <p:cNvPr id="65" name="Oval 55"/>
          <p:cNvSpPr>
            <a:spLocks noChangeArrowheads="1"/>
          </p:cNvSpPr>
          <p:nvPr/>
        </p:nvSpPr>
        <p:spPr bwMode="auto">
          <a:xfrm>
            <a:off x="6660232" y="3645024"/>
            <a:ext cx="109537" cy="127000"/>
          </a:xfrm>
          <a:prstGeom prst="ellipse">
            <a:avLst/>
          </a:prstGeom>
          <a:solidFill>
            <a:srgbClr val="00B050"/>
          </a:solidFill>
          <a:ln w="28575">
            <a:solidFill>
              <a:schemeClr val="bg1"/>
            </a:solidFill>
            <a:round/>
            <a:headEnd/>
            <a:tailEnd/>
          </a:ln>
        </p:spPr>
        <p:txBody>
          <a:bodyPr/>
          <a:lstStyle/>
          <a:p>
            <a:pPr algn="ctr"/>
            <a:endParaRPr lang="en-US" dirty="0"/>
          </a:p>
        </p:txBody>
      </p:sp>
      <p:sp>
        <p:nvSpPr>
          <p:cNvPr id="67" name="Line 57"/>
          <p:cNvSpPr>
            <a:spLocks noChangeShapeType="1"/>
          </p:cNvSpPr>
          <p:nvPr/>
        </p:nvSpPr>
        <p:spPr bwMode="auto">
          <a:xfrm>
            <a:off x="6719601" y="3772023"/>
            <a:ext cx="4602" cy="497967"/>
          </a:xfrm>
          <a:prstGeom prst="line">
            <a:avLst/>
          </a:prstGeom>
          <a:noFill/>
          <a:ln w="57150">
            <a:solidFill>
              <a:srgbClr val="00B050"/>
            </a:solidFill>
            <a:round/>
            <a:headEnd/>
            <a:tailEnd type="triangle" w="med" len="med"/>
          </a:ln>
        </p:spPr>
        <p:txBody>
          <a:bodyPr/>
          <a:lstStyle/>
          <a:p>
            <a:pPr>
              <a:defRPr/>
            </a:pPr>
            <a:endParaRPr lang="en-GB" dirty="0">
              <a:ln>
                <a:solidFill>
                  <a:schemeClr val="accent6">
                    <a:lumMod val="75000"/>
                  </a:schemeClr>
                </a:solidFill>
              </a:ln>
            </a:endParaRPr>
          </a:p>
        </p:txBody>
      </p:sp>
      <p:sp>
        <p:nvSpPr>
          <p:cNvPr id="24596" name="Line 58"/>
          <p:cNvSpPr>
            <a:spLocks noChangeShapeType="1"/>
          </p:cNvSpPr>
          <p:nvPr/>
        </p:nvSpPr>
        <p:spPr bwMode="auto">
          <a:xfrm>
            <a:off x="6755554" y="3691803"/>
            <a:ext cx="1916165" cy="721"/>
          </a:xfrm>
          <a:prstGeom prst="line">
            <a:avLst/>
          </a:prstGeom>
          <a:noFill/>
          <a:ln w="28575" cap="rnd">
            <a:solidFill>
              <a:schemeClr val="tx1"/>
            </a:solidFill>
            <a:prstDash val="sysDot"/>
            <a:round/>
            <a:headEnd/>
            <a:tailEnd/>
          </a:ln>
        </p:spPr>
        <p:txBody>
          <a:bodyPr wrap="square" lIns="0" tIns="0" rIns="0" bIns="0">
            <a:spAutoFit/>
          </a:bodyPr>
          <a:lstStyle/>
          <a:p>
            <a:endParaRPr lang="en-GB" dirty="0"/>
          </a:p>
        </p:txBody>
      </p:sp>
      <p:sp>
        <p:nvSpPr>
          <p:cNvPr id="24597" name="Line 59"/>
          <p:cNvSpPr>
            <a:spLocks noChangeShapeType="1"/>
          </p:cNvSpPr>
          <p:nvPr/>
        </p:nvSpPr>
        <p:spPr bwMode="auto">
          <a:xfrm flipV="1">
            <a:off x="6724203" y="4316413"/>
            <a:ext cx="2007047" cy="3870"/>
          </a:xfrm>
          <a:prstGeom prst="line">
            <a:avLst/>
          </a:prstGeom>
          <a:noFill/>
          <a:ln w="28575" cap="rnd">
            <a:solidFill>
              <a:schemeClr val="tx1"/>
            </a:solidFill>
            <a:prstDash val="sysDot"/>
            <a:round/>
            <a:headEnd/>
            <a:tailEnd/>
          </a:ln>
        </p:spPr>
        <p:txBody>
          <a:bodyPr wrap="square" lIns="0" tIns="0" rIns="0" bIns="0">
            <a:spAutoFit/>
          </a:bodyPr>
          <a:lstStyle/>
          <a:p>
            <a:endParaRPr lang="en-GB" dirty="0"/>
          </a:p>
        </p:txBody>
      </p:sp>
      <p:sp>
        <p:nvSpPr>
          <p:cNvPr id="24599" name="Line 61"/>
          <p:cNvSpPr>
            <a:spLocks noChangeShapeType="1"/>
          </p:cNvSpPr>
          <p:nvPr/>
        </p:nvSpPr>
        <p:spPr bwMode="auto">
          <a:xfrm>
            <a:off x="8602007" y="3692525"/>
            <a:ext cx="0" cy="609600"/>
          </a:xfrm>
          <a:prstGeom prst="line">
            <a:avLst/>
          </a:prstGeom>
          <a:noFill/>
          <a:ln w="28575">
            <a:solidFill>
              <a:schemeClr val="tx1"/>
            </a:solidFill>
            <a:round/>
            <a:headEnd type="triangle" w="med" len="med"/>
            <a:tailEnd type="triangle" w="med" len="med"/>
          </a:ln>
        </p:spPr>
        <p:txBody>
          <a:bodyPr lIns="0" tIns="0" rIns="0" bIns="0">
            <a:spAutoFit/>
          </a:bodyPr>
          <a:lstStyle/>
          <a:p>
            <a:endParaRPr lang="en-GB" dirty="0"/>
          </a:p>
        </p:txBody>
      </p:sp>
      <p:sp>
        <p:nvSpPr>
          <p:cNvPr id="24601" name="Text Box 63"/>
          <p:cNvSpPr txBox="1">
            <a:spLocks noChangeArrowheads="1"/>
          </p:cNvSpPr>
          <p:nvPr/>
        </p:nvSpPr>
        <p:spPr bwMode="auto">
          <a:xfrm>
            <a:off x="8612188" y="3429000"/>
            <a:ext cx="119062" cy="136525"/>
          </a:xfrm>
          <a:prstGeom prst="rect">
            <a:avLst/>
          </a:prstGeom>
          <a:noFill/>
          <a:ln w="28575" algn="ctr">
            <a:noFill/>
            <a:miter lim="800000"/>
            <a:headEnd/>
            <a:tailEnd/>
          </a:ln>
        </p:spPr>
        <p:txBody>
          <a:bodyPr wrap="none" lIns="0" tIns="0" rIns="0" bIns="0">
            <a:spAutoFit/>
          </a:bodyPr>
          <a:lstStyle/>
          <a:p>
            <a:pPr algn="ctr" defTabSz="3295650"/>
            <a:r>
              <a:rPr lang="en-GB" sz="900" dirty="0" err="1">
                <a:solidFill>
                  <a:schemeClr val="bg1"/>
                </a:solidFill>
              </a:rPr>
              <a:t>E</a:t>
            </a:r>
            <a:r>
              <a:rPr lang="en-GB" sz="900" baseline="-25000" dirty="0" err="1">
                <a:solidFill>
                  <a:schemeClr val="bg1"/>
                </a:solidFill>
              </a:rPr>
              <a:t>g</a:t>
            </a:r>
            <a:endParaRPr lang="en-GB" sz="900" dirty="0">
              <a:solidFill>
                <a:schemeClr val="bg1"/>
              </a:solidFill>
            </a:endParaRPr>
          </a:p>
        </p:txBody>
      </p:sp>
      <p:sp>
        <p:nvSpPr>
          <p:cNvPr id="24602" name="Text Box 64"/>
          <p:cNvSpPr txBox="1">
            <a:spLocks noChangeArrowheads="1"/>
          </p:cNvSpPr>
          <p:nvPr/>
        </p:nvSpPr>
        <p:spPr bwMode="auto">
          <a:xfrm>
            <a:off x="8602663" y="3881438"/>
            <a:ext cx="223837" cy="136525"/>
          </a:xfrm>
          <a:prstGeom prst="rect">
            <a:avLst/>
          </a:prstGeom>
          <a:noFill/>
          <a:ln w="28575" algn="ctr">
            <a:noFill/>
            <a:miter lim="800000"/>
            <a:headEnd/>
            <a:tailEnd/>
          </a:ln>
        </p:spPr>
        <p:txBody>
          <a:bodyPr lIns="0" tIns="0" rIns="0" bIns="0">
            <a:spAutoFit/>
          </a:bodyPr>
          <a:lstStyle/>
          <a:p>
            <a:pPr algn="ctr" defTabSz="3295650"/>
            <a:r>
              <a:rPr lang="el-GR" sz="900">
                <a:solidFill>
                  <a:schemeClr val="bg1"/>
                </a:solidFill>
              </a:rPr>
              <a:t>Δ</a:t>
            </a:r>
            <a:r>
              <a:rPr lang="en-GB" sz="900" baseline="-25000">
                <a:solidFill>
                  <a:schemeClr val="bg1"/>
                </a:solidFill>
              </a:rPr>
              <a:t>0</a:t>
            </a:r>
            <a:endParaRPr lang="en-GB" sz="900">
              <a:solidFill>
                <a:schemeClr val="bg1"/>
              </a:solidFill>
            </a:endParaRPr>
          </a:p>
        </p:txBody>
      </p:sp>
      <p:sp>
        <p:nvSpPr>
          <p:cNvPr id="26" name="Text Box 49"/>
          <p:cNvSpPr txBox="1">
            <a:spLocks noChangeArrowheads="1"/>
          </p:cNvSpPr>
          <p:nvPr/>
        </p:nvSpPr>
        <p:spPr bwMode="auto">
          <a:xfrm>
            <a:off x="7236296" y="5445224"/>
            <a:ext cx="536575" cy="374650"/>
          </a:xfrm>
          <a:prstGeom prst="rect">
            <a:avLst/>
          </a:prstGeom>
          <a:noFill/>
          <a:ln w="57150">
            <a:noFill/>
            <a:miter lim="800000"/>
            <a:headEnd/>
            <a:tailEnd/>
          </a:ln>
        </p:spPr>
        <p:txBody>
          <a:bodyPr lIns="94970" tIns="47485" rIns="94970" bIns="47485"/>
          <a:lstStyle/>
          <a:p>
            <a:pPr defTabSz="3295650">
              <a:defRPr/>
            </a:pPr>
            <a:r>
              <a:rPr lang="en-GB" sz="1200" dirty="0" smtClean="0">
                <a:effectLst>
                  <a:outerShdw blurRad="38100" dist="38100" dir="2700000" algn="tl">
                    <a:srgbClr val="000000">
                      <a:alpha val="43137"/>
                    </a:srgbClr>
                  </a:outerShdw>
                </a:effectLst>
                <a:latin typeface="Arial" pitchFamily="34" charset="0"/>
              </a:rPr>
              <a:t>SO</a:t>
            </a:r>
            <a:endParaRPr lang="en-GB" sz="1050" dirty="0">
              <a:effectLst>
                <a:outerShdw blurRad="38100" dist="38100" dir="2700000" algn="tl">
                  <a:srgbClr val="000000">
                    <a:alpha val="43137"/>
                  </a:srgbClr>
                </a:outerShdw>
              </a:effectLst>
              <a:latin typeface="Arial" pitchFamily="34" charset="0"/>
            </a:endParaRPr>
          </a:p>
        </p:txBody>
      </p:sp>
      <p:pic>
        <p:nvPicPr>
          <p:cNvPr id="819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5284" y="3868843"/>
            <a:ext cx="914400" cy="238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 name="Text Box 46"/>
          <p:cNvSpPr txBox="1">
            <a:spLocks noChangeArrowheads="1"/>
          </p:cNvSpPr>
          <p:nvPr/>
        </p:nvSpPr>
        <p:spPr bwMode="auto">
          <a:xfrm>
            <a:off x="6563071" y="4365104"/>
            <a:ext cx="322263" cy="247650"/>
          </a:xfrm>
          <a:prstGeom prst="rect">
            <a:avLst/>
          </a:prstGeom>
          <a:noFill/>
          <a:ln w="57150">
            <a:noFill/>
            <a:miter lim="800000"/>
            <a:headEnd/>
            <a:tailEnd/>
          </a:ln>
        </p:spPr>
        <p:txBody>
          <a:bodyPr lIns="94970" tIns="47485" rIns="94970" bIns="47485"/>
          <a:lstStyle/>
          <a:p>
            <a:pPr defTabSz="3295650">
              <a:defRPr/>
            </a:pPr>
            <a:r>
              <a:rPr lang="en-GB" sz="1200" dirty="0" smtClean="0">
                <a:effectLst>
                  <a:outerShdw blurRad="38100" dist="38100" dir="2700000" algn="tl">
                    <a:srgbClr val="000000">
                      <a:alpha val="43137"/>
                    </a:srgbClr>
                  </a:outerShdw>
                </a:effectLst>
                <a:latin typeface="Arial" pitchFamily="34" charset="0"/>
              </a:rPr>
              <a:t>1’</a:t>
            </a:r>
            <a:endParaRPr lang="en-GB" sz="1200" dirty="0">
              <a:effectLst>
                <a:outerShdw blurRad="38100" dist="38100" dir="2700000" algn="tl">
                  <a:srgbClr val="000000">
                    <a:alpha val="43137"/>
                  </a:srgbClr>
                </a:outerShdw>
              </a:effectLst>
              <a:latin typeface="Arial" pitchFamily="34" charset="0"/>
            </a:endParaRPr>
          </a:p>
        </p:txBody>
      </p:sp>
      <p:sp>
        <p:nvSpPr>
          <p:cNvPr id="33" name="Line 58"/>
          <p:cNvSpPr>
            <a:spLocks noChangeShapeType="1"/>
          </p:cNvSpPr>
          <p:nvPr/>
        </p:nvSpPr>
        <p:spPr bwMode="auto">
          <a:xfrm>
            <a:off x="6724203" y="3068637"/>
            <a:ext cx="1916165" cy="721"/>
          </a:xfrm>
          <a:prstGeom prst="line">
            <a:avLst/>
          </a:prstGeom>
          <a:noFill/>
          <a:ln w="28575" cap="rnd">
            <a:solidFill>
              <a:schemeClr val="tx1"/>
            </a:solidFill>
            <a:prstDash val="sysDot"/>
            <a:round/>
            <a:headEnd/>
            <a:tailEnd/>
          </a:ln>
        </p:spPr>
        <p:txBody>
          <a:bodyPr wrap="square" lIns="0" tIns="0" rIns="0" bIns="0">
            <a:spAutoFit/>
          </a:bodyPr>
          <a:lstStyle/>
          <a:p>
            <a:endParaRPr lang="en-GB"/>
          </a:p>
        </p:txBody>
      </p:sp>
      <p:sp>
        <p:nvSpPr>
          <p:cNvPr id="34" name="Line 61"/>
          <p:cNvSpPr>
            <a:spLocks noChangeShapeType="1"/>
          </p:cNvSpPr>
          <p:nvPr/>
        </p:nvSpPr>
        <p:spPr bwMode="auto">
          <a:xfrm>
            <a:off x="8600446" y="3068637"/>
            <a:ext cx="0" cy="609600"/>
          </a:xfrm>
          <a:prstGeom prst="line">
            <a:avLst/>
          </a:prstGeom>
          <a:noFill/>
          <a:ln w="28575">
            <a:solidFill>
              <a:schemeClr val="tx1"/>
            </a:solidFill>
            <a:round/>
            <a:headEnd type="triangle" w="med" len="med"/>
            <a:tailEnd type="triangle" w="med" len="med"/>
          </a:ln>
        </p:spPr>
        <p:txBody>
          <a:bodyPr lIns="0" tIns="0" rIns="0" bIns="0">
            <a:spAutoFit/>
          </a:bodyPr>
          <a:lstStyle/>
          <a:p>
            <a:endParaRPr lang="en-GB"/>
          </a:p>
        </p:txBody>
      </p:sp>
      <p:sp>
        <p:nvSpPr>
          <p:cNvPr id="27" name="Rectangle 12"/>
          <p:cNvSpPr>
            <a:spLocks noChangeArrowheads="1"/>
          </p:cNvSpPr>
          <p:nvPr/>
        </p:nvSpPr>
        <p:spPr bwMode="auto">
          <a:xfrm>
            <a:off x="323528" y="1052735"/>
            <a:ext cx="6362700" cy="5016758"/>
          </a:xfrm>
          <a:prstGeom prst="rect">
            <a:avLst/>
          </a:prstGeom>
          <a:noFill/>
          <a:ln w="9525">
            <a:noFill/>
            <a:miter lim="800000"/>
            <a:headEnd/>
            <a:tailEnd/>
          </a:ln>
        </p:spPr>
        <p:txBody>
          <a:bodyPr>
            <a:spAutoFit/>
          </a:bodyPr>
          <a:lstStyle/>
          <a:p>
            <a:pPr eaLnBrk="0" hangingPunct="0">
              <a:spcAft>
                <a:spcPts val="1200"/>
              </a:spcAft>
              <a:buFont typeface="Arial" pitchFamily="34" charset="0"/>
              <a:buChar char="•"/>
              <a:defRPr/>
            </a:pPr>
            <a:r>
              <a:rPr lang="en-GB" altLang="ja-JP" sz="2000" dirty="0" smtClean="0">
                <a:solidFill>
                  <a:srgbClr val="000000"/>
                </a:solidFill>
              </a:rPr>
              <a:t> Lattice matching of the active region</a:t>
            </a:r>
          </a:p>
          <a:p>
            <a:pPr eaLnBrk="0" hangingPunct="0">
              <a:spcAft>
                <a:spcPts val="1200"/>
              </a:spcAft>
              <a:buFont typeface="Arial" pitchFamily="34" charset="0"/>
              <a:buChar char="•"/>
              <a:defRPr/>
            </a:pPr>
            <a:r>
              <a:rPr lang="en-GB" altLang="ja-JP" sz="2000" dirty="0" smtClean="0">
                <a:solidFill>
                  <a:srgbClr val="000000"/>
                </a:solidFill>
              </a:rPr>
              <a:t> No </a:t>
            </a:r>
            <a:r>
              <a:rPr lang="en-GB" altLang="ja-JP" sz="2000" dirty="0">
                <a:solidFill>
                  <a:srgbClr val="000000"/>
                </a:solidFill>
              </a:rPr>
              <a:t>Semi-insulating substrates</a:t>
            </a:r>
            <a:endParaRPr lang="en-GB" altLang="ja-JP" sz="2000" dirty="0" smtClean="0">
              <a:solidFill>
                <a:srgbClr val="000000"/>
              </a:solidFill>
            </a:endParaRPr>
          </a:p>
          <a:p>
            <a:pPr eaLnBrk="0" hangingPunct="0">
              <a:spcAft>
                <a:spcPts val="1200"/>
              </a:spcAft>
              <a:buFont typeface="Arial" pitchFamily="34" charset="0"/>
              <a:buChar char="•"/>
              <a:defRPr/>
            </a:pPr>
            <a:r>
              <a:rPr lang="en-GB" altLang="ja-JP" sz="2000" dirty="0" smtClean="0">
                <a:solidFill>
                  <a:srgbClr val="000000"/>
                </a:solidFill>
              </a:rPr>
              <a:t> Inadequate </a:t>
            </a:r>
            <a:r>
              <a:rPr lang="en-GB" altLang="ja-JP" sz="2000" dirty="0">
                <a:solidFill>
                  <a:srgbClr val="000000"/>
                </a:solidFill>
              </a:rPr>
              <a:t>electrical confinement; small band </a:t>
            </a:r>
            <a:r>
              <a:rPr lang="en-GB" altLang="ja-JP" sz="2000" dirty="0" smtClean="0">
                <a:solidFill>
                  <a:srgbClr val="000000"/>
                </a:solidFill>
              </a:rPr>
              <a:t>offset</a:t>
            </a:r>
          </a:p>
          <a:p>
            <a:pPr eaLnBrk="0" hangingPunct="0">
              <a:spcAft>
                <a:spcPts val="1200"/>
              </a:spcAft>
              <a:buFont typeface="Arial" pitchFamily="34" charset="0"/>
              <a:buChar char="•"/>
              <a:defRPr/>
            </a:pPr>
            <a:r>
              <a:rPr lang="en-GB" altLang="ja-JP" sz="2000" dirty="0">
                <a:solidFill>
                  <a:srgbClr val="000000"/>
                </a:solidFill>
              </a:rPr>
              <a:t> </a:t>
            </a:r>
            <a:r>
              <a:rPr lang="en-GB" altLang="ja-JP" sz="2000" dirty="0" smtClean="0">
                <a:solidFill>
                  <a:srgbClr val="000000"/>
                </a:solidFill>
              </a:rPr>
              <a:t>Imbalance in the DOS</a:t>
            </a:r>
          </a:p>
          <a:p>
            <a:pPr eaLnBrk="0" hangingPunct="0">
              <a:spcAft>
                <a:spcPts val="1200"/>
              </a:spcAft>
              <a:buFont typeface="Arial" pitchFamily="34" charset="0"/>
              <a:buChar char="•"/>
              <a:defRPr/>
            </a:pPr>
            <a:r>
              <a:rPr lang="en-GB" altLang="ja-JP" sz="2000" dirty="0" smtClean="0">
                <a:solidFill>
                  <a:srgbClr val="000000"/>
                </a:solidFill>
                <a:latin typeface="+mn-lt"/>
              </a:rPr>
              <a:t> Leakage current; surface </a:t>
            </a:r>
            <a:r>
              <a:rPr lang="en-GB" altLang="ja-JP" sz="2000" dirty="0">
                <a:solidFill>
                  <a:srgbClr val="000000"/>
                </a:solidFill>
              </a:rPr>
              <a:t>and </a:t>
            </a:r>
            <a:r>
              <a:rPr lang="en-GB" altLang="ja-JP" sz="2000" dirty="0" smtClean="0">
                <a:solidFill>
                  <a:srgbClr val="000000"/>
                </a:solidFill>
              </a:rPr>
              <a:t>bulk</a:t>
            </a:r>
          </a:p>
          <a:p>
            <a:pPr eaLnBrk="0" hangingPunct="0">
              <a:spcAft>
                <a:spcPts val="1200"/>
              </a:spcAft>
              <a:buFont typeface="Arial" pitchFamily="34" charset="0"/>
              <a:buChar char="•"/>
              <a:defRPr/>
            </a:pPr>
            <a:r>
              <a:rPr lang="en-GB" altLang="ja-JP" sz="2000" dirty="0" smtClean="0">
                <a:solidFill>
                  <a:srgbClr val="000000"/>
                </a:solidFill>
              </a:rPr>
              <a:t> </a:t>
            </a:r>
            <a:r>
              <a:rPr lang="en-GB" altLang="ja-JP" sz="2000" dirty="0" smtClean="0">
                <a:solidFill>
                  <a:srgbClr val="000000"/>
                </a:solidFill>
                <a:latin typeface="+mn-lt"/>
              </a:rPr>
              <a:t>Inter-valence band absorption</a:t>
            </a:r>
          </a:p>
          <a:p>
            <a:pPr eaLnBrk="0" hangingPunct="0">
              <a:spcAft>
                <a:spcPts val="1200"/>
              </a:spcAft>
              <a:buFont typeface="Arial" pitchFamily="34" charset="0"/>
              <a:buChar char="•"/>
              <a:defRPr/>
            </a:pPr>
            <a:r>
              <a:rPr lang="en-GB" altLang="ja-JP" sz="2000" dirty="0" smtClean="0">
                <a:solidFill>
                  <a:srgbClr val="000000"/>
                </a:solidFill>
                <a:latin typeface="+mn-lt"/>
              </a:rPr>
              <a:t> Auger </a:t>
            </a:r>
          </a:p>
          <a:p>
            <a:pPr lvl="1" eaLnBrk="0" hangingPunct="0">
              <a:spcAft>
                <a:spcPts val="1200"/>
              </a:spcAft>
              <a:buFontTx/>
              <a:buChar char="-"/>
              <a:defRPr/>
            </a:pPr>
            <a:r>
              <a:rPr lang="en-GB" altLang="ja-JP" sz="2000" dirty="0" smtClean="0">
                <a:solidFill>
                  <a:srgbClr val="000000"/>
                </a:solidFill>
              </a:rPr>
              <a:t> CHCC</a:t>
            </a:r>
          </a:p>
          <a:p>
            <a:pPr lvl="1" eaLnBrk="0" hangingPunct="0">
              <a:spcAft>
                <a:spcPts val="1200"/>
              </a:spcAft>
              <a:buFontTx/>
              <a:buChar char="-"/>
              <a:defRPr/>
            </a:pPr>
            <a:r>
              <a:rPr lang="en-GB" altLang="ja-JP" sz="2000" dirty="0" smtClean="0">
                <a:solidFill>
                  <a:srgbClr val="000000"/>
                </a:solidFill>
              </a:rPr>
              <a:t> CHSH</a:t>
            </a:r>
            <a:endParaRPr lang="en-GB" altLang="ja-JP" sz="2000" dirty="0">
              <a:solidFill>
                <a:srgbClr val="000000"/>
              </a:solidFill>
            </a:endParaRPr>
          </a:p>
          <a:p>
            <a:pPr eaLnBrk="0" hangingPunct="0">
              <a:spcAft>
                <a:spcPts val="1200"/>
              </a:spcAft>
              <a:buFont typeface="Arial" pitchFamily="34" charset="0"/>
              <a:buChar char="•"/>
              <a:defRPr/>
            </a:pPr>
            <a:r>
              <a:rPr lang="en-GB" altLang="ja-JP" sz="2000" dirty="0" smtClean="0">
                <a:solidFill>
                  <a:srgbClr val="000000"/>
                </a:solidFill>
              </a:rPr>
              <a:t> Shockley-Read-Hall</a:t>
            </a:r>
            <a:r>
              <a:rPr lang="en-GB" altLang="ja-JP" sz="2000" dirty="0">
                <a:solidFill>
                  <a:srgbClr val="000000"/>
                </a:solidFill>
              </a:rPr>
              <a:t>; native defects or dislocations</a:t>
            </a:r>
          </a:p>
          <a:p>
            <a:pPr eaLnBrk="0" hangingPunct="0">
              <a:spcAft>
                <a:spcPts val="1200"/>
              </a:spcAft>
              <a:buFont typeface="Arial" pitchFamily="34" charset="0"/>
              <a:buChar char="•"/>
              <a:defRPr/>
            </a:pPr>
            <a:r>
              <a:rPr lang="en-GB" altLang="ja-JP" sz="2000" dirty="0">
                <a:solidFill>
                  <a:srgbClr val="000000"/>
                </a:solidFill>
              </a:rPr>
              <a:t> Extraction efficiency</a:t>
            </a:r>
            <a:r>
              <a:rPr lang="en-GB" sz="2000" dirty="0">
                <a:solidFill>
                  <a:srgbClr val="000000"/>
                </a:solidFill>
              </a:rPr>
              <a:t>  (~1%)                       </a:t>
            </a:r>
          </a:p>
        </p:txBody>
      </p:sp>
      <p:sp>
        <p:nvSpPr>
          <p:cNvPr id="29" name="Slide Number Placeholder 1"/>
          <p:cNvSpPr>
            <a:spLocks noGrp="1"/>
          </p:cNvSpPr>
          <p:nvPr>
            <p:ph type="sldNum" sz="quarter" idx="12"/>
          </p:nvPr>
        </p:nvSpPr>
        <p:spPr>
          <a:xfrm>
            <a:off x="8647113" y="6408738"/>
            <a:ext cx="366712" cy="365125"/>
          </a:xfrm>
        </p:spPr>
        <p:txBody>
          <a:bodyPr/>
          <a:lstStyle/>
          <a:p>
            <a:fld id="{6CD48E74-DBB0-4ED6-98AD-310FA724626F}" type="slidenum">
              <a:rPr lang="es-ES" smtClean="0"/>
              <a:pPr/>
              <a:t>3</a:t>
            </a:fld>
            <a:endParaRPr lang="es-ES" dirty="0"/>
          </a:p>
        </p:txBody>
      </p:sp>
    </p:spTree>
    <p:extLst>
      <p:ext uri="{BB962C8B-B14F-4D97-AF65-F5344CB8AC3E}">
        <p14:creationId xmlns="" xmlns:p14="http://schemas.microsoft.com/office/powerpoint/2010/main" val="12354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04392 0.00255 L 0.17778 0.00255 " pathEditMode="relative" rAng="0" ptsTypes="AA">
                                      <p:cBhvr>
                                        <p:cTn id="9" dur="1000" fill="hold"/>
                                        <p:tgtEl>
                                          <p:spTgt spid="81922"/>
                                        </p:tgtEl>
                                        <p:attrNameLst>
                                          <p:attrName>ppt_x</p:attrName>
                                          <p:attrName>ppt_y</p:attrName>
                                        </p:attrNameLst>
                                      </p:cBhvr>
                                      <p:rCtr x="6684" y="0"/>
                                    </p:animMotion>
                                  </p:childTnLst>
                                </p:cTn>
                              </p:par>
                              <p:par>
                                <p:cTn id="10" presetID="3" presetClass="entr" presetSubtype="1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linds(horizontal)">
                                      <p:cBhvr>
                                        <p:cTn id="12" dur="1000"/>
                                        <p:tgtEl>
                                          <p:spTgt spid="67"/>
                                        </p:tgtEl>
                                      </p:cBhvr>
                                    </p:animEffect>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81922"/>
                                        </p:tgtEl>
                                        <p:attrNameLst>
                                          <p:attrName>style.visibility</p:attrName>
                                        </p:attrNameLst>
                                      </p:cBhvr>
                                      <p:to>
                                        <p:strVal val="hidden"/>
                                      </p:to>
                                    </p:set>
                                  </p:childTnLst>
                                </p:cTn>
                              </p:par>
                            </p:childTnLst>
                          </p:cTn>
                        </p:par>
                        <p:par>
                          <p:cTn id="16" fill="hold">
                            <p:stCondLst>
                              <p:cond delay="1000"/>
                            </p:stCondLst>
                            <p:childTnLst>
                              <p:par>
                                <p:cTn id="17" presetID="42" presetClass="path" presetSubtype="0" accel="50000" decel="50000" fill="hold" grpId="0" nodeType="afterEffect">
                                  <p:stCondLst>
                                    <p:cond delay="0"/>
                                  </p:stCondLst>
                                  <p:childTnLst>
                                    <p:animMotion origin="layout" path="M -1.38889E-6 -5.13651E-7 L 0.00208 0.08515 " pathEditMode="relative" rAng="0" ptsTypes="AA">
                                      <p:cBhvr>
                                        <p:cTn id="18" dur="1000" fill="hold"/>
                                        <p:tgtEl>
                                          <p:spTgt spid="65"/>
                                        </p:tgtEl>
                                        <p:attrNameLst>
                                          <p:attrName>ppt_x</p:attrName>
                                          <p:attrName>ppt_y</p:attrName>
                                        </p:attrNameLst>
                                      </p:cBhvr>
                                      <p:rCtr x="104" y="4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1175" y="231775"/>
            <a:ext cx="8166100" cy="649288"/>
          </a:xfrm>
        </p:spPr>
        <p:txBody>
          <a:bodyPr/>
          <a:lstStyle/>
          <a:p>
            <a:pPr eaLnBrk="1" hangingPunct="1"/>
            <a:r>
              <a:rPr lang="en-US" altLang="ja-JP" sz="3600" b="1" dirty="0" smtClean="0">
                <a:solidFill>
                  <a:srgbClr val="000066"/>
                </a:solidFill>
              </a:rPr>
              <a:t>Challenges in the Mid-infrared  </a:t>
            </a:r>
            <a:r>
              <a:rPr lang="en-US" altLang="ja-JP" sz="3600" b="1" dirty="0" smtClean="0"/>
              <a:t> </a:t>
            </a:r>
          </a:p>
        </p:txBody>
      </p:sp>
      <p:sp>
        <p:nvSpPr>
          <p:cNvPr id="55" name="Text Box 45"/>
          <p:cNvSpPr txBox="1">
            <a:spLocks noChangeArrowheads="1"/>
          </p:cNvSpPr>
          <p:nvPr/>
        </p:nvSpPr>
        <p:spPr bwMode="auto">
          <a:xfrm>
            <a:off x="6588224" y="3717032"/>
            <a:ext cx="400050" cy="40640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2</a:t>
            </a:r>
          </a:p>
        </p:txBody>
      </p:sp>
      <p:sp>
        <p:nvSpPr>
          <p:cNvPr id="56" name="Text Box 46"/>
          <p:cNvSpPr txBox="1">
            <a:spLocks noChangeArrowheads="1"/>
          </p:cNvSpPr>
          <p:nvPr/>
        </p:nvSpPr>
        <p:spPr bwMode="auto">
          <a:xfrm>
            <a:off x="6516216" y="2636912"/>
            <a:ext cx="322263" cy="247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1</a:t>
            </a:r>
          </a:p>
        </p:txBody>
      </p:sp>
      <p:sp>
        <p:nvSpPr>
          <p:cNvPr id="58" name="Text Box 48"/>
          <p:cNvSpPr txBox="1">
            <a:spLocks noChangeArrowheads="1"/>
          </p:cNvSpPr>
          <p:nvPr/>
        </p:nvSpPr>
        <p:spPr bwMode="auto">
          <a:xfrm>
            <a:off x="7234238" y="1682750"/>
            <a:ext cx="536575"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CB</a:t>
            </a:r>
            <a:endParaRPr lang="en-GB" sz="1050" dirty="0">
              <a:effectLst>
                <a:outerShdw blurRad="38100" dist="38100" dir="2700000" algn="tl">
                  <a:srgbClr val="000000">
                    <a:alpha val="43137"/>
                  </a:srgbClr>
                </a:outerShdw>
              </a:effectLst>
              <a:latin typeface="Arial" pitchFamily="34" charset="0"/>
            </a:endParaRPr>
          </a:p>
        </p:txBody>
      </p:sp>
      <p:sp>
        <p:nvSpPr>
          <p:cNvPr id="59" name="Text Box 49"/>
          <p:cNvSpPr txBox="1">
            <a:spLocks noChangeArrowheads="1"/>
          </p:cNvSpPr>
          <p:nvPr/>
        </p:nvSpPr>
        <p:spPr bwMode="auto">
          <a:xfrm>
            <a:off x="7546975" y="4564063"/>
            <a:ext cx="536575"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LH</a:t>
            </a:r>
            <a:endParaRPr lang="en-GB" sz="1050" dirty="0">
              <a:effectLst>
                <a:outerShdw blurRad="38100" dist="38100" dir="2700000" algn="tl">
                  <a:srgbClr val="000000">
                    <a:alpha val="43137"/>
                  </a:srgbClr>
                </a:outerShdw>
              </a:effectLst>
              <a:latin typeface="Arial" pitchFamily="34" charset="0"/>
            </a:endParaRPr>
          </a:p>
        </p:txBody>
      </p:sp>
      <p:sp>
        <p:nvSpPr>
          <p:cNvPr id="60" name="Text Box 50"/>
          <p:cNvSpPr txBox="1">
            <a:spLocks noChangeArrowheads="1"/>
          </p:cNvSpPr>
          <p:nvPr/>
        </p:nvSpPr>
        <p:spPr bwMode="auto">
          <a:xfrm>
            <a:off x="7872413" y="3913188"/>
            <a:ext cx="569912" cy="374650"/>
          </a:xfrm>
          <a:prstGeom prst="rect">
            <a:avLst/>
          </a:prstGeom>
          <a:noFill/>
          <a:ln w="57150">
            <a:noFill/>
            <a:miter lim="800000"/>
            <a:headEnd/>
            <a:tailEnd/>
          </a:ln>
        </p:spPr>
        <p:txBody>
          <a:bodyPr lIns="94970" tIns="47485" rIns="94970" bIns="47485"/>
          <a:lstStyle/>
          <a:p>
            <a:pPr defTabSz="3295650">
              <a:defRPr/>
            </a:pPr>
            <a:r>
              <a:rPr lang="en-GB" sz="1200" dirty="0">
                <a:effectLst>
                  <a:outerShdw blurRad="38100" dist="38100" dir="2700000" algn="tl">
                    <a:srgbClr val="000000">
                      <a:alpha val="43137"/>
                    </a:srgbClr>
                  </a:outerShdw>
                </a:effectLst>
                <a:latin typeface="Arial" pitchFamily="34" charset="0"/>
              </a:rPr>
              <a:t>HH</a:t>
            </a:r>
            <a:endParaRPr lang="en-GB" sz="1050" dirty="0">
              <a:effectLst>
                <a:outerShdw blurRad="38100" dist="38100" dir="2700000" algn="tl">
                  <a:srgbClr val="000000">
                    <a:alpha val="43137"/>
                  </a:srgbClr>
                </a:outerShdw>
              </a:effectLst>
              <a:latin typeface="Arial" pitchFamily="34" charset="0"/>
            </a:endParaRPr>
          </a:p>
        </p:txBody>
      </p:sp>
      <p:sp>
        <p:nvSpPr>
          <p:cNvPr id="61" name="Freeform 51"/>
          <p:cNvSpPr>
            <a:spLocks/>
          </p:cNvSpPr>
          <p:nvPr/>
        </p:nvSpPr>
        <p:spPr bwMode="auto">
          <a:xfrm>
            <a:off x="6045200" y="4316413"/>
            <a:ext cx="1181100" cy="1122362"/>
          </a:xfrm>
          <a:custGeom>
            <a:avLst/>
            <a:gdLst>
              <a:gd name="T0" fmla="*/ 0 w 1980"/>
              <a:gd name="T1" fmla="*/ 2147483647 h 1620"/>
              <a:gd name="T2" fmla="*/ 2147483647 w 1980"/>
              <a:gd name="T3" fmla="*/ 0 h 1620"/>
              <a:gd name="T4" fmla="*/ 2147483647 w 1980"/>
              <a:gd name="T5" fmla="*/ 2147483647 h 1620"/>
              <a:gd name="T6" fmla="*/ 0 60000 65536"/>
              <a:gd name="T7" fmla="*/ 0 60000 65536"/>
              <a:gd name="T8" fmla="*/ 0 60000 65536"/>
              <a:gd name="T9" fmla="*/ 0 w 1980"/>
              <a:gd name="T10" fmla="*/ 0 h 1620"/>
              <a:gd name="T11" fmla="*/ 1980 w 1980"/>
              <a:gd name="T12" fmla="*/ 1620 h 1620"/>
            </a:gdLst>
            <a:ahLst/>
            <a:cxnLst>
              <a:cxn ang="T6">
                <a:pos x="T0" y="T1"/>
              </a:cxn>
              <a:cxn ang="T7">
                <a:pos x="T2" y="T3"/>
              </a:cxn>
              <a:cxn ang="T8">
                <a:pos x="T4" y="T5"/>
              </a:cxn>
            </a:cxnLst>
            <a:rect l="T9" t="T10" r="T11" b="T12"/>
            <a:pathLst>
              <a:path w="1980" h="1620">
                <a:moveTo>
                  <a:pt x="0" y="1620"/>
                </a:moveTo>
                <a:cubicBezTo>
                  <a:pt x="375" y="810"/>
                  <a:pt x="750" y="0"/>
                  <a:pt x="1080" y="0"/>
                </a:cubicBezTo>
                <a:cubicBezTo>
                  <a:pt x="1410" y="0"/>
                  <a:pt x="1695" y="810"/>
                  <a:pt x="1980" y="1620"/>
                </a:cubicBezTo>
              </a:path>
            </a:pathLst>
          </a:custGeom>
          <a:noFill/>
          <a:ln w="57150" cmpd="sng">
            <a:solidFill>
              <a:srgbClr val="FF0000"/>
            </a:solidFill>
            <a:round/>
            <a:headEnd/>
            <a:tailEnd/>
          </a:ln>
        </p:spPr>
        <p:txBody>
          <a:bodyPr/>
          <a:lstStyle/>
          <a:p>
            <a:endParaRPr lang="en-GB"/>
          </a:p>
        </p:txBody>
      </p:sp>
      <p:sp>
        <p:nvSpPr>
          <p:cNvPr id="59406" name="Freeform 52"/>
          <p:cNvSpPr>
            <a:spLocks/>
          </p:cNvSpPr>
          <p:nvPr/>
        </p:nvSpPr>
        <p:spPr bwMode="auto">
          <a:xfrm>
            <a:off x="6045200" y="1943100"/>
            <a:ext cx="1189038" cy="1123950"/>
          </a:xfrm>
          <a:custGeom>
            <a:avLst/>
            <a:gdLst>
              <a:gd name="T0" fmla="*/ 0 w 1980"/>
              <a:gd name="T1" fmla="*/ 0 h 1620"/>
              <a:gd name="T2" fmla="*/ 2147483647 w 1980"/>
              <a:gd name="T3" fmla="*/ 2147483647 h 1620"/>
              <a:gd name="T4" fmla="*/ 2147483647 w 1980"/>
              <a:gd name="T5" fmla="*/ 0 h 1620"/>
              <a:gd name="T6" fmla="*/ 0 60000 65536"/>
              <a:gd name="T7" fmla="*/ 0 60000 65536"/>
              <a:gd name="T8" fmla="*/ 0 60000 65536"/>
              <a:gd name="T9" fmla="*/ 0 w 1980"/>
              <a:gd name="T10" fmla="*/ 0 h 1620"/>
              <a:gd name="T11" fmla="*/ 1980 w 1980"/>
              <a:gd name="T12" fmla="*/ 1620 h 1620"/>
            </a:gdLst>
            <a:ahLst/>
            <a:cxnLst>
              <a:cxn ang="T6">
                <a:pos x="T0" y="T1"/>
              </a:cxn>
              <a:cxn ang="T7">
                <a:pos x="T2" y="T3"/>
              </a:cxn>
              <a:cxn ang="T8">
                <a:pos x="T4" y="T5"/>
              </a:cxn>
            </a:cxnLst>
            <a:rect l="T9" t="T10" r="T11" b="T12"/>
            <a:pathLst>
              <a:path w="1980" h="1620">
                <a:moveTo>
                  <a:pt x="0" y="0"/>
                </a:moveTo>
                <a:cubicBezTo>
                  <a:pt x="375" y="810"/>
                  <a:pt x="750" y="1620"/>
                  <a:pt x="1080" y="1620"/>
                </a:cubicBezTo>
                <a:cubicBezTo>
                  <a:pt x="1410" y="1620"/>
                  <a:pt x="1695" y="810"/>
                  <a:pt x="1980" y="0"/>
                </a:cubicBezTo>
              </a:path>
            </a:pathLst>
          </a:custGeom>
          <a:noFill/>
          <a:ln w="57150" cmpd="sng">
            <a:solidFill>
              <a:srgbClr val="FF0000"/>
            </a:solidFill>
            <a:round/>
            <a:headEnd/>
            <a:tailEnd/>
          </a:ln>
        </p:spPr>
        <p:txBody>
          <a:bodyPr/>
          <a:lstStyle/>
          <a:p>
            <a:endParaRPr lang="en-GB"/>
          </a:p>
        </p:txBody>
      </p:sp>
      <p:sp>
        <p:nvSpPr>
          <p:cNvPr id="24591" name="Freeform 53"/>
          <p:cNvSpPr>
            <a:spLocks/>
          </p:cNvSpPr>
          <p:nvPr/>
        </p:nvSpPr>
        <p:spPr bwMode="auto">
          <a:xfrm>
            <a:off x="5294313" y="3692525"/>
            <a:ext cx="2789237" cy="623888"/>
          </a:xfrm>
          <a:custGeom>
            <a:avLst/>
            <a:gdLst>
              <a:gd name="T0" fmla="*/ 0 w 4680"/>
              <a:gd name="T1" fmla="*/ 2147483647 h 900"/>
              <a:gd name="T2" fmla="*/ 2147483647 w 4680"/>
              <a:gd name="T3" fmla="*/ 0 h 900"/>
              <a:gd name="T4" fmla="*/ 2147483647 w 4680"/>
              <a:gd name="T5" fmla="*/ 2147483647 h 900"/>
              <a:gd name="T6" fmla="*/ 0 60000 65536"/>
              <a:gd name="T7" fmla="*/ 0 60000 65536"/>
              <a:gd name="T8" fmla="*/ 0 60000 65536"/>
              <a:gd name="T9" fmla="*/ 0 w 4680"/>
              <a:gd name="T10" fmla="*/ 0 h 900"/>
              <a:gd name="T11" fmla="*/ 4680 w 4680"/>
              <a:gd name="T12" fmla="*/ 900 h 900"/>
            </a:gdLst>
            <a:ahLst/>
            <a:cxnLst>
              <a:cxn ang="T6">
                <a:pos x="T0" y="T1"/>
              </a:cxn>
              <a:cxn ang="T7">
                <a:pos x="T2" y="T3"/>
              </a:cxn>
              <a:cxn ang="T8">
                <a:pos x="T4" y="T5"/>
              </a:cxn>
            </a:cxnLst>
            <a:rect l="T9" t="T10" r="T11" b="T12"/>
            <a:pathLst>
              <a:path w="4680" h="900">
                <a:moveTo>
                  <a:pt x="0" y="900"/>
                </a:moveTo>
                <a:cubicBezTo>
                  <a:pt x="780" y="450"/>
                  <a:pt x="1560" y="0"/>
                  <a:pt x="2340" y="0"/>
                </a:cubicBezTo>
                <a:cubicBezTo>
                  <a:pt x="3120" y="0"/>
                  <a:pt x="3900" y="450"/>
                  <a:pt x="4680" y="900"/>
                </a:cubicBezTo>
              </a:path>
            </a:pathLst>
          </a:custGeom>
          <a:noFill/>
          <a:ln w="57150" cmpd="sng">
            <a:solidFill>
              <a:srgbClr val="FF0000"/>
            </a:solidFill>
            <a:round/>
            <a:headEnd/>
            <a:tailEnd/>
          </a:ln>
        </p:spPr>
        <p:txBody>
          <a:bodyPr/>
          <a:lstStyle/>
          <a:p>
            <a:endParaRPr lang="en-GB"/>
          </a:p>
        </p:txBody>
      </p:sp>
      <p:sp>
        <p:nvSpPr>
          <p:cNvPr id="24592" name="Freeform 54"/>
          <p:cNvSpPr>
            <a:spLocks/>
          </p:cNvSpPr>
          <p:nvPr/>
        </p:nvSpPr>
        <p:spPr bwMode="auto">
          <a:xfrm>
            <a:off x="5724525" y="3692525"/>
            <a:ext cx="1930400" cy="871538"/>
          </a:xfrm>
          <a:custGeom>
            <a:avLst/>
            <a:gdLst>
              <a:gd name="T0" fmla="*/ 0 w 3240"/>
              <a:gd name="T1" fmla="*/ 2147483647 h 1260"/>
              <a:gd name="T2" fmla="*/ 2147483647 w 3240"/>
              <a:gd name="T3" fmla="*/ 0 h 1260"/>
              <a:gd name="T4" fmla="*/ 2147483647 w 3240"/>
              <a:gd name="T5" fmla="*/ 2147483647 h 1260"/>
              <a:gd name="T6" fmla="*/ 0 60000 65536"/>
              <a:gd name="T7" fmla="*/ 0 60000 65536"/>
              <a:gd name="T8" fmla="*/ 0 60000 65536"/>
              <a:gd name="T9" fmla="*/ 0 w 3240"/>
              <a:gd name="T10" fmla="*/ 0 h 1260"/>
              <a:gd name="T11" fmla="*/ 3240 w 3240"/>
              <a:gd name="T12" fmla="*/ 1260 h 1260"/>
            </a:gdLst>
            <a:ahLst/>
            <a:cxnLst>
              <a:cxn ang="T6">
                <a:pos x="T0" y="T1"/>
              </a:cxn>
              <a:cxn ang="T7">
                <a:pos x="T2" y="T3"/>
              </a:cxn>
              <a:cxn ang="T8">
                <a:pos x="T4" y="T5"/>
              </a:cxn>
            </a:cxnLst>
            <a:rect l="T9" t="T10" r="T11" b="T12"/>
            <a:pathLst>
              <a:path w="3240" h="1260">
                <a:moveTo>
                  <a:pt x="0" y="1260"/>
                </a:moveTo>
                <a:cubicBezTo>
                  <a:pt x="540" y="630"/>
                  <a:pt x="1080" y="0"/>
                  <a:pt x="1620" y="0"/>
                </a:cubicBezTo>
                <a:cubicBezTo>
                  <a:pt x="2160" y="0"/>
                  <a:pt x="2700" y="630"/>
                  <a:pt x="3240" y="1260"/>
                </a:cubicBezTo>
              </a:path>
            </a:pathLst>
          </a:custGeom>
          <a:noFill/>
          <a:ln w="57150" cmpd="sng">
            <a:solidFill>
              <a:srgbClr val="FF0000"/>
            </a:solidFill>
            <a:round/>
            <a:headEnd/>
            <a:tailEnd/>
          </a:ln>
        </p:spPr>
        <p:txBody>
          <a:bodyPr/>
          <a:lstStyle/>
          <a:p>
            <a:endParaRPr lang="en-GB"/>
          </a:p>
        </p:txBody>
      </p:sp>
      <p:sp>
        <p:nvSpPr>
          <p:cNvPr id="65" name="Oval 55"/>
          <p:cNvSpPr>
            <a:spLocks noChangeArrowheads="1"/>
          </p:cNvSpPr>
          <p:nvPr/>
        </p:nvSpPr>
        <p:spPr bwMode="auto">
          <a:xfrm>
            <a:off x="6300192" y="3789040"/>
            <a:ext cx="109537" cy="127000"/>
          </a:xfrm>
          <a:prstGeom prst="ellipse">
            <a:avLst/>
          </a:prstGeom>
          <a:solidFill>
            <a:srgbClr val="00B050"/>
          </a:solidFill>
          <a:ln w="28575">
            <a:solidFill>
              <a:schemeClr val="bg1"/>
            </a:solidFill>
            <a:round/>
            <a:headEnd/>
            <a:tailEnd/>
          </a:ln>
        </p:spPr>
        <p:txBody>
          <a:bodyPr/>
          <a:lstStyle/>
          <a:p>
            <a:pPr algn="ctr"/>
            <a:endParaRPr lang="en-US"/>
          </a:p>
        </p:txBody>
      </p:sp>
      <p:sp>
        <p:nvSpPr>
          <p:cNvPr id="66" name="Oval 56"/>
          <p:cNvSpPr>
            <a:spLocks noChangeArrowheads="1"/>
          </p:cNvSpPr>
          <p:nvPr/>
        </p:nvSpPr>
        <p:spPr bwMode="auto">
          <a:xfrm>
            <a:off x="6660232" y="2924944"/>
            <a:ext cx="106362" cy="125412"/>
          </a:xfrm>
          <a:prstGeom prst="ellipse">
            <a:avLst/>
          </a:prstGeom>
          <a:solidFill>
            <a:srgbClr val="002060"/>
          </a:solidFill>
          <a:ln w="28575">
            <a:solidFill>
              <a:schemeClr val="bg1"/>
            </a:solidFill>
            <a:round/>
            <a:headEnd/>
            <a:tailEnd/>
          </a:ln>
        </p:spPr>
        <p:txBody>
          <a:bodyPr/>
          <a:lstStyle/>
          <a:p>
            <a:pPr algn="ctr"/>
            <a:endParaRPr lang="en-US"/>
          </a:p>
        </p:txBody>
      </p:sp>
      <p:sp>
        <p:nvSpPr>
          <p:cNvPr id="67" name="Line 57"/>
          <p:cNvSpPr>
            <a:spLocks noChangeShapeType="1"/>
          </p:cNvSpPr>
          <p:nvPr/>
        </p:nvSpPr>
        <p:spPr bwMode="auto">
          <a:xfrm flipH="1">
            <a:off x="6444209" y="3068960"/>
            <a:ext cx="288032" cy="648072"/>
          </a:xfrm>
          <a:prstGeom prst="line">
            <a:avLst/>
          </a:prstGeom>
          <a:noFill/>
          <a:ln w="57150">
            <a:solidFill>
              <a:srgbClr val="002060"/>
            </a:solidFill>
            <a:round/>
            <a:headEnd/>
            <a:tailEnd type="triangle" w="med" len="med"/>
          </a:ln>
        </p:spPr>
        <p:txBody>
          <a:bodyPr/>
          <a:lstStyle/>
          <a:p>
            <a:pPr>
              <a:defRPr/>
            </a:pPr>
            <a:endParaRPr lang="en-GB">
              <a:ln>
                <a:solidFill>
                  <a:schemeClr val="accent6">
                    <a:lumMod val="75000"/>
                  </a:schemeClr>
                </a:solidFill>
              </a:ln>
            </a:endParaRPr>
          </a:p>
        </p:txBody>
      </p:sp>
      <p:sp>
        <p:nvSpPr>
          <p:cNvPr id="24596" name="Line 58"/>
          <p:cNvSpPr>
            <a:spLocks noChangeShapeType="1"/>
          </p:cNvSpPr>
          <p:nvPr/>
        </p:nvSpPr>
        <p:spPr bwMode="auto">
          <a:xfrm flipV="1">
            <a:off x="6802438" y="3074988"/>
            <a:ext cx="2087562" cy="6350"/>
          </a:xfrm>
          <a:prstGeom prst="line">
            <a:avLst/>
          </a:prstGeom>
          <a:noFill/>
          <a:ln w="28575" cap="rnd">
            <a:solidFill>
              <a:schemeClr val="tx1"/>
            </a:solidFill>
            <a:prstDash val="sysDot"/>
            <a:round/>
            <a:headEnd/>
            <a:tailEnd/>
          </a:ln>
        </p:spPr>
        <p:txBody>
          <a:bodyPr lIns="0" tIns="0" rIns="0" bIns="0">
            <a:spAutoFit/>
          </a:bodyPr>
          <a:lstStyle/>
          <a:p>
            <a:endParaRPr lang="en-GB"/>
          </a:p>
        </p:txBody>
      </p:sp>
      <p:sp>
        <p:nvSpPr>
          <p:cNvPr id="24597" name="Line 59"/>
          <p:cNvSpPr>
            <a:spLocks noChangeShapeType="1"/>
          </p:cNvSpPr>
          <p:nvPr/>
        </p:nvSpPr>
        <p:spPr bwMode="auto">
          <a:xfrm flipV="1">
            <a:off x="7005638" y="3702050"/>
            <a:ext cx="1925637" cy="3175"/>
          </a:xfrm>
          <a:prstGeom prst="line">
            <a:avLst/>
          </a:prstGeom>
          <a:noFill/>
          <a:ln w="28575" cap="rnd">
            <a:solidFill>
              <a:schemeClr val="tx1"/>
            </a:solidFill>
            <a:prstDash val="sysDot"/>
            <a:round/>
            <a:headEnd/>
            <a:tailEnd/>
          </a:ln>
        </p:spPr>
        <p:txBody>
          <a:bodyPr lIns="0" tIns="0" rIns="0" bIns="0">
            <a:spAutoFit/>
          </a:bodyPr>
          <a:lstStyle/>
          <a:p>
            <a:endParaRPr lang="en-GB"/>
          </a:p>
        </p:txBody>
      </p:sp>
      <p:sp>
        <p:nvSpPr>
          <p:cNvPr id="24599" name="Line 61"/>
          <p:cNvSpPr>
            <a:spLocks noChangeShapeType="1"/>
          </p:cNvSpPr>
          <p:nvPr/>
        </p:nvSpPr>
        <p:spPr bwMode="auto">
          <a:xfrm>
            <a:off x="8531225" y="3082925"/>
            <a:ext cx="0" cy="609600"/>
          </a:xfrm>
          <a:prstGeom prst="line">
            <a:avLst/>
          </a:prstGeom>
          <a:noFill/>
          <a:ln w="28575">
            <a:solidFill>
              <a:schemeClr val="tx1"/>
            </a:solidFill>
            <a:round/>
            <a:headEnd type="triangle" w="med" len="med"/>
            <a:tailEnd type="triangle" w="med" len="med"/>
          </a:ln>
        </p:spPr>
        <p:txBody>
          <a:bodyPr lIns="0" tIns="0" rIns="0" bIns="0">
            <a:spAutoFit/>
          </a:bodyPr>
          <a:lstStyle/>
          <a:p>
            <a:endParaRPr lang="en-GB"/>
          </a:p>
        </p:txBody>
      </p:sp>
      <p:sp>
        <p:nvSpPr>
          <p:cNvPr id="24601" name="Text Box 63"/>
          <p:cNvSpPr txBox="1">
            <a:spLocks noChangeArrowheads="1"/>
          </p:cNvSpPr>
          <p:nvPr/>
        </p:nvSpPr>
        <p:spPr bwMode="auto">
          <a:xfrm>
            <a:off x="8612188" y="3429000"/>
            <a:ext cx="119062" cy="136525"/>
          </a:xfrm>
          <a:prstGeom prst="rect">
            <a:avLst/>
          </a:prstGeom>
          <a:noFill/>
          <a:ln w="28575" algn="ctr">
            <a:noFill/>
            <a:miter lim="800000"/>
            <a:headEnd/>
            <a:tailEnd/>
          </a:ln>
        </p:spPr>
        <p:txBody>
          <a:bodyPr wrap="none" lIns="0" tIns="0" rIns="0" bIns="0">
            <a:spAutoFit/>
          </a:bodyPr>
          <a:lstStyle/>
          <a:p>
            <a:pPr algn="ctr" defTabSz="3295650"/>
            <a:r>
              <a:rPr lang="en-GB" sz="900">
                <a:solidFill>
                  <a:schemeClr val="bg1"/>
                </a:solidFill>
              </a:rPr>
              <a:t>E</a:t>
            </a:r>
            <a:r>
              <a:rPr lang="en-GB" sz="900" baseline="-25000">
                <a:solidFill>
                  <a:schemeClr val="bg1"/>
                </a:solidFill>
              </a:rPr>
              <a:t>g</a:t>
            </a:r>
            <a:endParaRPr lang="en-GB" sz="900">
              <a:solidFill>
                <a:schemeClr val="bg1"/>
              </a:solidFill>
            </a:endParaRPr>
          </a:p>
        </p:txBody>
      </p:sp>
      <p:sp>
        <p:nvSpPr>
          <p:cNvPr id="24602" name="Text Box 64"/>
          <p:cNvSpPr txBox="1">
            <a:spLocks noChangeArrowheads="1"/>
          </p:cNvSpPr>
          <p:nvPr/>
        </p:nvSpPr>
        <p:spPr bwMode="auto">
          <a:xfrm>
            <a:off x="8602663" y="3881438"/>
            <a:ext cx="223837" cy="136525"/>
          </a:xfrm>
          <a:prstGeom prst="rect">
            <a:avLst/>
          </a:prstGeom>
          <a:noFill/>
          <a:ln w="28575" algn="ctr">
            <a:noFill/>
            <a:miter lim="800000"/>
            <a:headEnd/>
            <a:tailEnd/>
          </a:ln>
        </p:spPr>
        <p:txBody>
          <a:bodyPr lIns="0" tIns="0" rIns="0" bIns="0">
            <a:spAutoFit/>
          </a:bodyPr>
          <a:lstStyle/>
          <a:p>
            <a:pPr algn="ctr" defTabSz="3295650"/>
            <a:r>
              <a:rPr lang="el-GR" sz="900">
                <a:solidFill>
                  <a:schemeClr val="bg1"/>
                </a:solidFill>
              </a:rPr>
              <a:t>Δ</a:t>
            </a:r>
            <a:r>
              <a:rPr lang="en-GB" sz="900" baseline="-25000">
                <a:solidFill>
                  <a:schemeClr val="bg1"/>
                </a:solidFill>
              </a:rPr>
              <a:t>0</a:t>
            </a:r>
            <a:endParaRPr lang="en-GB" sz="900">
              <a:solidFill>
                <a:schemeClr val="bg1"/>
              </a:solidFill>
            </a:endParaRPr>
          </a:p>
        </p:txBody>
      </p:sp>
      <p:sp>
        <p:nvSpPr>
          <p:cNvPr id="26" name="Text Box 49"/>
          <p:cNvSpPr txBox="1">
            <a:spLocks noChangeArrowheads="1"/>
          </p:cNvSpPr>
          <p:nvPr/>
        </p:nvSpPr>
        <p:spPr bwMode="auto">
          <a:xfrm>
            <a:off x="7236296" y="5445224"/>
            <a:ext cx="536575" cy="374650"/>
          </a:xfrm>
          <a:prstGeom prst="rect">
            <a:avLst/>
          </a:prstGeom>
          <a:noFill/>
          <a:ln w="57150">
            <a:noFill/>
            <a:miter lim="800000"/>
            <a:headEnd/>
            <a:tailEnd/>
          </a:ln>
        </p:spPr>
        <p:txBody>
          <a:bodyPr lIns="94970" tIns="47485" rIns="94970" bIns="47485"/>
          <a:lstStyle/>
          <a:p>
            <a:pPr defTabSz="3295650">
              <a:defRPr/>
            </a:pPr>
            <a:r>
              <a:rPr lang="en-GB" sz="1200" dirty="0" smtClean="0">
                <a:effectLst>
                  <a:outerShdw blurRad="38100" dist="38100" dir="2700000" algn="tl">
                    <a:srgbClr val="000000">
                      <a:alpha val="43137"/>
                    </a:srgbClr>
                  </a:outerShdw>
                </a:effectLst>
                <a:latin typeface="Arial" pitchFamily="34" charset="0"/>
              </a:rPr>
              <a:t>SO</a:t>
            </a:r>
            <a:endParaRPr lang="en-GB" sz="1050" dirty="0">
              <a:effectLst>
                <a:outerShdw blurRad="38100" dist="38100" dir="2700000" algn="tl">
                  <a:srgbClr val="000000">
                    <a:alpha val="43137"/>
                  </a:srgbClr>
                </a:outerShdw>
              </a:effectLst>
              <a:latin typeface="Arial" pitchFamily="34" charset="0"/>
            </a:endParaRPr>
          </a:p>
        </p:txBody>
      </p:sp>
      <p:sp>
        <p:nvSpPr>
          <p:cNvPr id="27" name="Oval 56"/>
          <p:cNvSpPr>
            <a:spLocks noChangeArrowheads="1"/>
          </p:cNvSpPr>
          <p:nvPr/>
        </p:nvSpPr>
        <p:spPr bwMode="auto">
          <a:xfrm>
            <a:off x="6804248" y="2852936"/>
            <a:ext cx="106362" cy="125412"/>
          </a:xfrm>
          <a:prstGeom prst="ellipse">
            <a:avLst/>
          </a:prstGeom>
          <a:solidFill>
            <a:srgbClr val="002060"/>
          </a:solidFill>
          <a:ln w="28575">
            <a:solidFill>
              <a:schemeClr val="bg1"/>
            </a:solidFill>
            <a:round/>
            <a:headEnd/>
            <a:tailEnd/>
          </a:ln>
        </p:spPr>
        <p:txBody>
          <a:bodyPr/>
          <a:lstStyle/>
          <a:p>
            <a:pPr algn="ctr"/>
            <a:endParaRPr lang="en-US"/>
          </a:p>
        </p:txBody>
      </p:sp>
      <p:sp>
        <p:nvSpPr>
          <p:cNvPr id="57" name="Line 47"/>
          <p:cNvSpPr>
            <a:spLocks noChangeShapeType="1"/>
          </p:cNvSpPr>
          <p:nvPr/>
        </p:nvSpPr>
        <p:spPr bwMode="auto">
          <a:xfrm flipV="1">
            <a:off x="6948265" y="2276871"/>
            <a:ext cx="216024" cy="532259"/>
          </a:xfrm>
          <a:prstGeom prst="line">
            <a:avLst/>
          </a:prstGeom>
          <a:noFill/>
          <a:ln w="57150">
            <a:solidFill>
              <a:srgbClr val="002060"/>
            </a:solidFill>
            <a:round/>
            <a:headEnd/>
            <a:tailEnd type="triangle" w="med" len="med"/>
          </a:ln>
        </p:spPr>
        <p:txBody>
          <a:bodyPr/>
          <a:lstStyle/>
          <a:p>
            <a:endParaRPr lang="en-GB"/>
          </a:p>
        </p:txBody>
      </p:sp>
      <p:sp>
        <p:nvSpPr>
          <p:cNvPr id="29" name="Text Box 45"/>
          <p:cNvSpPr txBox="1">
            <a:spLocks noChangeArrowheads="1"/>
          </p:cNvSpPr>
          <p:nvPr/>
        </p:nvSpPr>
        <p:spPr bwMode="auto">
          <a:xfrm>
            <a:off x="6876256" y="2852936"/>
            <a:ext cx="400050" cy="406400"/>
          </a:xfrm>
          <a:prstGeom prst="rect">
            <a:avLst/>
          </a:prstGeom>
          <a:noFill/>
          <a:ln w="57150">
            <a:noFill/>
            <a:miter lim="800000"/>
            <a:headEnd/>
            <a:tailEnd/>
          </a:ln>
        </p:spPr>
        <p:txBody>
          <a:bodyPr lIns="94970" tIns="47485" rIns="94970" bIns="47485"/>
          <a:lstStyle/>
          <a:p>
            <a:pPr defTabSz="3295650">
              <a:defRPr/>
            </a:pPr>
            <a:r>
              <a:rPr lang="en-GB" sz="1200" dirty="0" smtClean="0">
                <a:effectLst>
                  <a:outerShdw blurRad="38100" dist="38100" dir="2700000" algn="tl">
                    <a:srgbClr val="000000">
                      <a:alpha val="43137"/>
                    </a:srgbClr>
                  </a:outerShdw>
                </a:effectLst>
                <a:latin typeface="Arial" pitchFamily="34" charset="0"/>
              </a:rPr>
              <a:t>3</a:t>
            </a:r>
            <a:endParaRPr lang="en-GB" sz="1200" dirty="0">
              <a:effectLst>
                <a:outerShdw blurRad="38100" dist="38100" dir="2700000" algn="tl">
                  <a:srgbClr val="000000">
                    <a:alpha val="43137"/>
                  </a:srgbClr>
                </a:outerShdw>
              </a:effectLst>
              <a:latin typeface="Arial" pitchFamily="34" charset="0"/>
            </a:endParaRPr>
          </a:p>
        </p:txBody>
      </p:sp>
      <p:sp>
        <p:nvSpPr>
          <p:cNvPr id="30" name="Text Box 45"/>
          <p:cNvSpPr txBox="1">
            <a:spLocks noChangeArrowheads="1"/>
          </p:cNvSpPr>
          <p:nvPr/>
        </p:nvSpPr>
        <p:spPr bwMode="auto">
          <a:xfrm>
            <a:off x="7236296" y="1988840"/>
            <a:ext cx="400050" cy="406400"/>
          </a:xfrm>
          <a:prstGeom prst="rect">
            <a:avLst/>
          </a:prstGeom>
          <a:noFill/>
          <a:ln w="57150">
            <a:noFill/>
            <a:miter lim="800000"/>
            <a:headEnd/>
            <a:tailEnd/>
          </a:ln>
        </p:spPr>
        <p:txBody>
          <a:bodyPr lIns="94970" tIns="47485" rIns="94970" bIns="47485"/>
          <a:lstStyle/>
          <a:p>
            <a:pPr defTabSz="3295650">
              <a:defRPr/>
            </a:pPr>
            <a:r>
              <a:rPr lang="en-GB" sz="1200" dirty="0" smtClean="0">
                <a:effectLst>
                  <a:outerShdw blurRad="38100" dist="38100" dir="2700000" algn="tl">
                    <a:srgbClr val="000000">
                      <a:alpha val="43137"/>
                    </a:srgbClr>
                  </a:outerShdw>
                </a:effectLst>
                <a:latin typeface="Arial" pitchFamily="34" charset="0"/>
              </a:rPr>
              <a:t>3’</a:t>
            </a:r>
            <a:endParaRPr lang="en-GB" sz="1200" dirty="0">
              <a:effectLst>
                <a:outerShdw blurRad="38100" dist="38100" dir="2700000" algn="tl">
                  <a:srgbClr val="000000">
                    <a:alpha val="43137"/>
                  </a:srgbClr>
                </a:outerShdw>
              </a:effectLst>
              <a:latin typeface="Arial" pitchFamily="34" charset="0"/>
            </a:endParaRPr>
          </a:p>
        </p:txBody>
      </p:sp>
      <p:sp>
        <p:nvSpPr>
          <p:cNvPr id="28" name="Rectangle 12"/>
          <p:cNvSpPr>
            <a:spLocks noChangeArrowheads="1"/>
          </p:cNvSpPr>
          <p:nvPr/>
        </p:nvSpPr>
        <p:spPr bwMode="auto">
          <a:xfrm>
            <a:off x="323528" y="1052735"/>
            <a:ext cx="6362700" cy="5016758"/>
          </a:xfrm>
          <a:prstGeom prst="rect">
            <a:avLst/>
          </a:prstGeom>
          <a:noFill/>
          <a:ln w="9525">
            <a:noFill/>
            <a:miter lim="800000"/>
            <a:headEnd/>
            <a:tailEnd/>
          </a:ln>
        </p:spPr>
        <p:txBody>
          <a:bodyPr>
            <a:spAutoFit/>
          </a:bodyPr>
          <a:lstStyle/>
          <a:p>
            <a:pPr eaLnBrk="0" hangingPunct="0">
              <a:spcAft>
                <a:spcPts val="1200"/>
              </a:spcAft>
              <a:buFont typeface="Arial" pitchFamily="34" charset="0"/>
              <a:buChar char="•"/>
              <a:defRPr/>
            </a:pPr>
            <a:r>
              <a:rPr lang="en-GB" altLang="ja-JP" sz="2000" dirty="0" smtClean="0">
                <a:solidFill>
                  <a:srgbClr val="000000"/>
                </a:solidFill>
              </a:rPr>
              <a:t> Lattice matching of the active region</a:t>
            </a:r>
          </a:p>
          <a:p>
            <a:pPr eaLnBrk="0" hangingPunct="0">
              <a:spcAft>
                <a:spcPts val="1200"/>
              </a:spcAft>
              <a:buFont typeface="Arial" pitchFamily="34" charset="0"/>
              <a:buChar char="•"/>
              <a:defRPr/>
            </a:pPr>
            <a:r>
              <a:rPr lang="en-GB" altLang="ja-JP" sz="2000" dirty="0" smtClean="0">
                <a:solidFill>
                  <a:srgbClr val="000000"/>
                </a:solidFill>
              </a:rPr>
              <a:t> No </a:t>
            </a:r>
            <a:r>
              <a:rPr lang="en-GB" altLang="ja-JP" sz="2000" dirty="0">
                <a:solidFill>
                  <a:srgbClr val="000000"/>
                </a:solidFill>
              </a:rPr>
              <a:t>Semi-insulating substrates</a:t>
            </a:r>
            <a:endParaRPr lang="en-GB" altLang="ja-JP" sz="2000" dirty="0" smtClean="0">
              <a:solidFill>
                <a:srgbClr val="000000"/>
              </a:solidFill>
            </a:endParaRPr>
          </a:p>
          <a:p>
            <a:pPr eaLnBrk="0" hangingPunct="0">
              <a:spcAft>
                <a:spcPts val="1200"/>
              </a:spcAft>
              <a:buFont typeface="Arial" pitchFamily="34" charset="0"/>
              <a:buChar char="•"/>
              <a:defRPr/>
            </a:pPr>
            <a:r>
              <a:rPr lang="en-GB" altLang="ja-JP" sz="2000" dirty="0" smtClean="0">
                <a:solidFill>
                  <a:srgbClr val="000000"/>
                </a:solidFill>
              </a:rPr>
              <a:t> Inadequate </a:t>
            </a:r>
            <a:r>
              <a:rPr lang="en-GB" altLang="ja-JP" sz="2000" dirty="0">
                <a:solidFill>
                  <a:srgbClr val="000000"/>
                </a:solidFill>
              </a:rPr>
              <a:t>electrical confinement; small band </a:t>
            </a:r>
            <a:r>
              <a:rPr lang="en-GB" altLang="ja-JP" sz="2000" dirty="0" smtClean="0">
                <a:solidFill>
                  <a:srgbClr val="000000"/>
                </a:solidFill>
              </a:rPr>
              <a:t>offset</a:t>
            </a:r>
          </a:p>
          <a:p>
            <a:pPr eaLnBrk="0" hangingPunct="0">
              <a:spcAft>
                <a:spcPts val="1200"/>
              </a:spcAft>
              <a:buFont typeface="Arial" pitchFamily="34" charset="0"/>
              <a:buChar char="•"/>
              <a:defRPr/>
            </a:pPr>
            <a:r>
              <a:rPr lang="en-GB" altLang="ja-JP" sz="2000" dirty="0">
                <a:solidFill>
                  <a:srgbClr val="000000"/>
                </a:solidFill>
              </a:rPr>
              <a:t> </a:t>
            </a:r>
            <a:r>
              <a:rPr lang="en-GB" altLang="ja-JP" sz="2000" dirty="0" smtClean="0">
                <a:solidFill>
                  <a:srgbClr val="000000"/>
                </a:solidFill>
              </a:rPr>
              <a:t>Imbalance in the DOS</a:t>
            </a:r>
          </a:p>
          <a:p>
            <a:pPr eaLnBrk="0" hangingPunct="0">
              <a:spcAft>
                <a:spcPts val="1200"/>
              </a:spcAft>
              <a:buFont typeface="Arial" pitchFamily="34" charset="0"/>
              <a:buChar char="•"/>
              <a:defRPr/>
            </a:pPr>
            <a:r>
              <a:rPr lang="en-GB" altLang="ja-JP" sz="2000" dirty="0" smtClean="0">
                <a:solidFill>
                  <a:srgbClr val="000000"/>
                </a:solidFill>
                <a:latin typeface="+mn-lt"/>
              </a:rPr>
              <a:t> Leakage current; surface </a:t>
            </a:r>
            <a:r>
              <a:rPr lang="en-GB" altLang="ja-JP" sz="2000" dirty="0">
                <a:solidFill>
                  <a:srgbClr val="000000"/>
                </a:solidFill>
              </a:rPr>
              <a:t>and </a:t>
            </a:r>
            <a:r>
              <a:rPr lang="en-GB" altLang="ja-JP" sz="2000" dirty="0" smtClean="0">
                <a:solidFill>
                  <a:srgbClr val="000000"/>
                </a:solidFill>
              </a:rPr>
              <a:t>bulk</a:t>
            </a:r>
          </a:p>
          <a:p>
            <a:pPr eaLnBrk="0" hangingPunct="0">
              <a:spcAft>
                <a:spcPts val="1200"/>
              </a:spcAft>
              <a:buFont typeface="Arial" pitchFamily="34" charset="0"/>
              <a:buChar char="•"/>
              <a:defRPr/>
            </a:pPr>
            <a:r>
              <a:rPr lang="en-GB" altLang="ja-JP" sz="2000" dirty="0" smtClean="0">
                <a:solidFill>
                  <a:srgbClr val="000000"/>
                </a:solidFill>
              </a:rPr>
              <a:t> </a:t>
            </a:r>
            <a:r>
              <a:rPr lang="en-GB" altLang="ja-JP" sz="2000" dirty="0" smtClean="0">
                <a:solidFill>
                  <a:srgbClr val="000000"/>
                </a:solidFill>
                <a:latin typeface="+mn-lt"/>
              </a:rPr>
              <a:t>Inter-valence band absorption</a:t>
            </a:r>
          </a:p>
          <a:p>
            <a:pPr eaLnBrk="0" hangingPunct="0">
              <a:spcAft>
                <a:spcPts val="1200"/>
              </a:spcAft>
              <a:buFont typeface="Arial" pitchFamily="34" charset="0"/>
              <a:buChar char="•"/>
              <a:defRPr/>
            </a:pPr>
            <a:r>
              <a:rPr lang="en-GB" altLang="ja-JP" sz="2000" dirty="0" smtClean="0">
                <a:solidFill>
                  <a:srgbClr val="000000"/>
                </a:solidFill>
                <a:latin typeface="+mn-lt"/>
              </a:rPr>
              <a:t> Auger </a:t>
            </a:r>
          </a:p>
          <a:p>
            <a:pPr lvl="1" eaLnBrk="0" hangingPunct="0">
              <a:spcAft>
                <a:spcPts val="1200"/>
              </a:spcAft>
              <a:buFontTx/>
              <a:buChar char="-"/>
              <a:defRPr/>
            </a:pPr>
            <a:r>
              <a:rPr lang="en-GB" altLang="ja-JP" sz="2000" dirty="0" smtClean="0">
                <a:solidFill>
                  <a:srgbClr val="000000"/>
                </a:solidFill>
              </a:rPr>
              <a:t> CHCC</a:t>
            </a:r>
          </a:p>
          <a:p>
            <a:pPr lvl="1" eaLnBrk="0" hangingPunct="0">
              <a:spcAft>
                <a:spcPts val="1200"/>
              </a:spcAft>
              <a:buFontTx/>
              <a:buChar char="-"/>
              <a:defRPr/>
            </a:pPr>
            <a:r>
              <a:rPr lang="en-GB" altLang="ja-JP" sz="2000" dirty="0" smtClean="0">
                <a:solidFill>
                  <a:srgbClr val="000000"/>
                </a:solidFill>
              </a:rPr>
              <a:t> CHSH</a:t>
            </a:r>
            <a:endParaRPr lang="en-GB" altLang="ja-JP" sz="2000" dirty="0">
              <a:solidFill>
                <a:srgbClr val="000000"/>
              </a:solidFill>
            </a:endParaRPr>
          </a:p>
          <a:p>
            <a:pPr eaLnBrk="0" hangingPunct="0">
              <a:spcAft>
                <a:spcPts val="1200"/>
              </a:spcAft>
              <a:buFont typeface="Arial" pitchFamily="34" charset="0"/>
              <a:buChar char="•"/>
              <a:defRPr/>
            </a:pPr>
            <a:r>
              <a:rPr lang="en-GB" altLang="ja-JP" sz="2000" dirty="0" smtClean="0">
                <a:solidFill>
                  <a:srgbClr val="000000"/>
                </a:solidFill>
              </a:rPr>
              <a:t> Shockley-Read-Hall</a:t>
            </a:r>
            <a:r>
              <a:rPr lang="en-GB" altLang="ja-JP" sz="2000" dirty="0">
                <a:solidFill>
                  <a:srgbClr val="000000"/>
                </a:solidFill>
              </a:rPr>
              <a:t>; native defects or dislocations</a:t>
            </a:r>
          </a:p>
          <a:p>
            <a:pPr eaLnBrk="0" hangingPunct="0">
              <a:spcAft>
                <a:spcPts val="1200"/>
              </a:spcAft>
              <a:buFont typeface="Arial" pitchFamily="34" charset="0"/>
              <a:buChar char="•"/>
              <a:defRPr/>
            </a:pPr>
            <a:r>
              <a:rPr lang="en-GB" altLang="ja-JP" sz="2000" dirty="0">
                <a:solidFill>
                  <a:srgbClr val="000000"/>
                </a:solidFill>
              </a:rPr>
              <a:t> Extraction efficiency</a:t>
            </a:r>
            <a:r>
              <a:rPr lang="en-GB" sz="2000" dirty="0">
                <a:solidFill>
                  <a:srgbClr val="000000"/>
                </a:solidFill>
              </a:rPr>
              <a:t>  (~1%)                       </a:t>
            </a:r>
          </a:p>
        </p:txBody>
      </p:sp>
      <p:sp>
        <p:nvSpPr>
          <p:cNvPr id="31" name="Slide Number Placeholder 1"/>
          <p:cNvSpPr>
            <a:spLocks noGrp="1"/>
          </p:cNvSpPr>
          <p:nvPr>
            <p:ph type="sldNum" sz="quarter" idx="12"/>
          </p:nvPr>
        </p:nvSpPr>
        <p:spPr>
          <a:xfrm>
            <a:off x="8647113" y="6408738"/>
            <a:ext cx="366712" cy="365125"/>
          </a:xfrm>
        </p:spPr>
        <p:txBody>
          <a:bodyPr/>
          <a:lstStyle/>
          <a:p>
            <a:r>
              <a:rPr lang="es-ES" dirty="0" smtClean="0"/>
              <a:t>3</a:t>
            </a:r>
            <a:endParaRPr lang="es-ES" dirty="0"/>
          </a:p>
        </p:txBody>
      </p:sp>
    </p:spTree>
    <p:extLst>
      <p:ext uri="{BB962C8B-B14F-4D97-AF65-F5344CB8AC3E}">
        <p14:creationId xmlns="" xmlns:p14="http://schemas.microsoft.com/office/powerpoint/2010/main" val="106746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childTnLst>
                          </p:cTn>
                        </p:par>
                        <p:par>
                          <p:cTn id="11" fill="hold">
                            <p:stCondLst>
                              <p:cond delay="500"/>
                            </p:stCondLst>
                            <p:childTnLst>
                              <p:par>
                                <p:cTn id="12" presetID="42" presetClass="path" presetSubtype="0" accel="50000" decel="50000" fill="hold" grpId="0" nodeType="afterEffect">
                                  <p:stCondLst>
                                    <p:cond delay="0"/>
                                  </p:stCondLst>
                                  <p:childTnLst>
                                    <p:animMotion origin="layout" path="M 2.22222E-6 3.33333E-6 L -0.03715 0.10648 " pathEditMode="relative" rAng="0" ptsTypes="AA">
                                      <p:cBhvr>
                                        <p:cTn id="13" dur="1000" fill="hold"/>
                                        <p:tgtEl>
                                          <p:spTgt spid="66"/>
                                        </p:tgtEl>
                                        <p:attrNameLst>
                                          <p:attrName>ppt_x</p:attrName>
                                          <p:attrName>ppt_y</p:attrName>
                                        </p:attrNameLst>
                                      </p:cBhvr>
                                      <p:rCtr x="-19" y="53"/>
                                    </p:animMotion>
                                  </p:childTnLst>
                                </p:cTn>
                              </p:par>
                              <p:par>
                                <p:cTn id="14" presetID="56" presetClass="path" presetSubtype="0" accel="50000" decel="50000" fill="hold" grpId="0" nodeType="withEffect">
                                  <p:stCondLst>
                                    <p:cond delay="0"/>
                                  </p:stCondLst>
                                  <p:childTnLst>
                                    <p:animMotion origin="layout" path="M 3.61111E-6 5.55112E-17 L 0.03368 -0.10347 " pathEditMode="relative" rAng="0" ptsTypes="AA">
                                      <p:cBhvr>
                                        <p:cTn id="15" dur="1000" fill="hold"/>
                                        <p:tgtEl>
                                          <p:spTgt spid="27"/>
                                        </p:tgtEl>
                                        <p:attrNameLst>
                                          <p:attrName>ppt_x</p:attrName>
                                          <p:attrName>ppt_y</p:attrName>
                                        </p:attrNameLst>
                                      </p:cBhvr>
                                      <p:rCtr x="1700" y="-5200"/>
                                    </p:animMotion>
                                  </p:childTnLst>
                                </p:cTn>
                              </p:par>
                            </p:childTnLst>
                          </p:cTn>
                        </p:par>
                        <p:par>
                          <p:cTn id="16" fill="hold">
                            <p:stCondLst>
                              <p:cond delay="1500"/>
                            </p:stCondLst>
                            <p:childTnLst>
                              <p:par>
                                <p:cTn id="17" presetID="1" presetClass="exit" presetSubtype="0" fill="hold" grpId="1" nodeType="after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6" grpId="1" animBg="1"/>
      <p:bldP spid="67" grpId="0" animBg="1"/>
      <p:bldP spid="27"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Grp="1" noChangeAspect="1" noChangeArrowheads="1"/>
          </p:cNvPicPr>
          <p:nvPr>
            <p:ph sz="half" idx="1"/>
          </p:nvPr>
        </p:nvPicPr>
        <p:blipFill>
          <a:blip r:embed="rId3" cstate="print"/>
          <a:srcRect/>
          <a:stretch>
            <a:fillRect/>
          </a:stretch>
        </p:blipFill>
        <p:spPr>
          <a:xfrm>
            <a:off x="4716016" y="1196752"/>
            <a:ext cx="4176464" cy="2762467"/>
          </a:xfrm>
          <a:noFill/>
          <a:ln>
            <a:solidFill>
              <a:schemeClr val="tx1"/>
            </a:solidFill>
          </a:ln>
        </p:spPr>
      </p:pic>
      <p:pic>
        <p:nvPicPr>
          <p:cNvPr id="12293" name="Picture 9" descr="Density of states as confinement is reduced from 3D to 0D"/>
          <p:cNvPicPr>
            <a:picLocks noGrp="1" noChangeAspect="1" noChangeArrowheads="1"/>
          </p:cNvPicPr>
          <p:nvPr>
            <p:ph sz="half" idx="2"/>
          </p:nvPr>
        </p:nvPicPr>
        <p:blipFill>
          <a:blip r:embed="rId4" cstate="print"/>
          <a:srcRect/>
          <a:stretch>
            <a:fillRect/>
          </a:stretch>
        </p:blipFill>
        <p:spPr>
          <a:xfrm>
            <a:off x="251520" y="1196752"/>
            <a:ext cx="4410064" cy="2796160"/>
          </a:xfrm>
          <a:solidFill>
            <a:schemeClr val="bg1"/>
          </a:solidFill>
        </p:spPr>
      </p:pic>
      <p:sp>
        <p:nvSpPr>
          <p:cNvPr id="12294" name="Rectangle 13"/>
          <p:cNvSpPr>
            <a:spLocks noChangeArrowheads="1"/>
          </p:cNvSpPr>
          <p:nvPr/>
        </p:nvSpPr>
        <p:spPr bwMode="auto">
          <a:xfrm>
            <a:off x="395536" y="4293096"/>
            <a:ext cx="8570912" cy="2168673"/>
          </a:xfrm>
          <a:prstGeom prst="rect">
            <a:avLst/>
          </a:prstGeom>
          <a:noFill/>
          <a:ln w="9525">
            <a:noFill/>
            <a:miter lim="800000"/>
            <a:headEnd/>
            <a:tailEnd/>
          </a:ln>
          <a:effectLst/>
        </p:spPr>
        <p:txBody>
          <a:bodyPr/>
          <a:lstStyle/>
          <a:p>
            <a:pPr marL="342900" indent="-342900" eaLnBrk="1" hangingPunct="1">
              <a:spcBef>
                <a:spcPts val="1200"/>
              </a:spcBef>
              <a:buFontTx/>
              <a:buChar char="•"/>
            </a:pPr>
            <a:r>
              <a:rPr lang="en-GB" altLang="en-US" sz="2400" u="none" dirty="0"/>
              <a:t>δ-like density of </a:t>
            </a:r>
            <a:r>
              <a:rPr lang="en-GB" altLang="en-US" sz="2400" u="none" dirty="0" smtClean="0"/>
              <a:t>states</a:t>
            </a:r>
            <a:r>
              <a:rPr lang="en-GB" altLang="en-US" sz="2400" dirty="0" smtClean="0"/>
              <a:t>; more confinement.</a:t>
            </a:r>
          </a:p>
          <a:p>
            <a:pPr marL="342900" indent="-342900">
              <a:spcBef>
                <a:spcPts val="1200"/>
              </a:spcBef>
              <a:buFontTx/>
              <a:buChar char="•"/>
            </a:pPr>
            <a:r>
              <a:rPr lang="en-GB" altLang="en-US" sz="2400" dirty="0" smtClean="0"/>
              <a:t>Temperature insensitive.</a:t>
            </a:r>
            <a:endParaRPr lang="en-GB" altLang="en-US" sz="2400" baseline="-25000" dirty="0" smtClean="0"/>
          </a:p>
          <a:p>
            <a:pPr marL="342900" indent="-342900" eaLnBrk="1" hangingPunct="1">
              <a:spcBef>
                <a:spcPts val="1200"/>
              </a:spcBef>
              <a:buFontTx/>
              <a:buChar char="•"/>
            </a:pPr>
            <a:r>
              <a:rPr lang="en-GB" altLang="en-US" sz="2400" u="none" dirty="0" smtClean="0"/>
              <a:t>Avoid lattice mismatch.</a:t>
            </a:r>
            <a:endParaRPr lang="en-GB" altLang="en-US" sz="2400" u="none" dirty="0"/>
          </a:p>
          <a:p>
            <a:pPr marL="342900" indent="-342900" eaLnBrk="1" hangingPunct="1">
              <a:spcBef>
                <a:spcPts val="1200"/>
              </a:spcBef>
              <a:buFontTx/>
              <a:buChar char="•"/>
            </a:pPr>
            <a:r>
              <a:rPr lang="en-US" altLang="en-US" sz="2400" u="none" dirty="0" smtClean="0"/>
              <a:t>Have </a:t>
            </a:r>
            <a:r>
              <a:rPr lang="en-US" altLang="en-US" sz="2400" u="none" dirty="0"/>
              <a:t>shown promising results at shorter </a:t>
            </a:r>
            <a:r>
              <a:rPr lang="en-US" altLang="en-US" sz="2400" u="none" dirty="0" smtClean="0"/>
              <a:t>wavelengths. </a:t>
            </a:r>
            <a:endParaRPr lang="en-US" altLang="en-US" sz="2400" u="none" dirty="0"/>
          </a:p>
        </p:txBody>
      </p:sp>
      <p:sp>
        <p:nvSpPr>
          <p:cNvPr id="12295" name="Text Box 14"/>
          <p:cNvSpPr txBox="1">
            <a:spLocks noChangeArrowheads="1"/>
          </p:cNvSpPr>
          <p:nvPr/>
        </p:nvSpPr>
        <p:spPr bwMode="auto">
          <a:xfrm>
            <a:off x="5929313" y="1995488"/>
            <a:ext cx="476250" cy="244475"/>
          </a:xfrm>
          <a:prstGeom prst="rect">
            <a:avLst/>
          </a:prstGeom>
          <a:noFill/>
          <a:ln w="9525">
            <a:noFill/>
            <a:miter lim="800000"/>
            <a:headEnd/>
            <a:tailEnd/>
          </a:ln>
          <a:effectLst/>
        </p:spPr>
        <p:txBody>
          <a:bodyPr>
            <a:spAutoFit/>
          </a:bodyPr>
          <a:lstStyle/>
          <a:p>
            <a:pPr eaLnBrk="1" hangingPunct="1">
              <a:spcBef>
                <a:spcPct val="50000"/>
              </a:spcBef>
            </a:pPr>
            <a:r>
              <a:rPr lang="en-GB" altLang="en-US" sz="1000" u="none">
                <a:solidFill>
                  <a:srgbClr val="FF0000"/>
                </a:solidFill>
              </a:rPr>
              <a:t>DH</a:t>
            </a:r>
            <a:endParaRPr lang="en-US" altLang="en-US" sz="1000" u="none">
              <a:solidFill>
                <a:srgbClr val="FF0000"/>
              </a:solidFill>
            </a:endParaRPr>
          </a:p>
        </p:txBody>
      </p:sp>
      <p:sp>
        <p:nvSpPr>
          <p:cNvPr id="12296" name="Text Box 15"/>
          <p:cNvSpPr txBox="1">
            <a:spLocks noChangeArrowheads="1"/>
          </p:cNvSpPr>
          <p:nvPr/>
        </p:nvSpPr>
        <p:spPr bwMode="auto">
          <a:xfrm>
            <a:off x="6611938" y="2011363"/>
            <a:ext cx="476250" cy="244475"/>
          </a:xfrm>
          <a:prstGeom prst="rect">
            <a:avLst/>
          </a:prstGeom>
          <a:noFill/>
          <a:ln w="9525">
            <a:noFill/>
            <a:miter lim="800000"/>
            <a:headEnd/>
            <a:tailEnd/>
          </a:ln>
          <a:effectLst/>
        </p:spPr>
        <p:txBody>
          <a:bodyPr>
            <a:spAutoFit/>
          </a:bodyPr>
          <a:lstStyle/>
          <a:p>
            <a:pPr eaLnBrk="1" hangingPunct="1">
              <a:spcBef>
                <a:spcPct val="50000"/>
              </a:spcBef>
            </a:pPr>
            <a:r>
              <a:rPr lang="en-GB" altLang="en-US" sz="1000" u="none">
                <a:solidFill>
                  <a:srgbClr val="CC3300"/>
                </a:solidFill>
              </a:rPr>
              <a:t>QW</a:t>
            </a:r>
            <a:endParaRPr lang="en-US" altLang="en-US" sz="1000" u="none">
              <a:solidFill>
                <a:srgbClr val="CC3300"/>
              </a:solidFill>
            </a:endParaRPr>
          </a:p>
        </p:txBody>
      </p:sp>
      <p:sp>
        <p:nvSpPr>
          <p:cNvPr id="12297" name="Text Box 16"/>
          <p:cNvSpPr txBox="1">
            <a:spLocks noChangeArrowheads="1"/>
          </p:cNvSpPr>
          <p:nvPr/>
        </p:nvSpPr>
        <p:spPr bwMode="auto">
          <a:xfrm>
            <a:off x="7408863" y="2051050"/>
            <a:ext cx="476250" cy="244475"/>
          </a:xfrm>
          <a:prstGeom prst="rect">
            <a:avLst/>
          </a:prstGeom>
          <a:noFill/>
          <a:ln w="9525">
            <a:noFill/>
            <a:miter lim="800000"/>
            <a:headEnd/>
            <a:tailEnd/>
          </a:ln>
          <a:effectLst/>
        </p:spPr>
        <p:txBody>
          <a:bodyPr>
            <a:spAutoFit/>
          </a:bodyPr>
          <a:lstStyle/>
          <a:p>
            <a:pPr eaLnBrk="1" hangingPunct="1">
              <a:spcBef>
                <a:spcPct val="50000"/>
              </a:spcBef>
            </a:pPr>
            <a:r>
              <a:rPr lang="en-GB" altLang="en-US" sz="1000" u="none">
                <a:solidFill>
                  <a:schemeClr val="accent2"/>
                </a:solidFill>
              </a:rPr>
              <a:t>QD</a:t>
            </a:r>
            <a:endParaRPr lang="en-US" altLang="en-US" sz="1000" u="none">
              <a:solidFill>
                <a:schemeClr val="accent2"/>
              </a:solidFill>
            </a:endParaRPr>
          </a:p>
        </p:txBody>
      </p:sp>
      <p:sp>
        <p:nvSpPr>
          <p:cNvPr id="11" name="Title 1"/>
          <p:cNvSpPr txBox="1">
            <a:spLocks/>
          </p:cNvSpPr>
          <p:nvPr/>
        </p:nvSpPr>
        <p:spPr>
          <a:xfrm>
            <a:off x="1691680" y="0"/>
            <a:ext cx="5760640" cy="1008112"/>
          </a:xfrm>
          <a:prstGeom prst="rect">
            <a:avLst/>
          </a:prstGeom>
        </p:spPr>
        <p:txBody>
          <a:bodyPr vert="horz" lIns="91440" tIns="45720" rIns="91440" bIns="45720" rtlCol="0" anchor="ctr">
            <a:normAutofit fontScale="97500"/>
          </a:bodyPr>
          <a:lstStyle/>
          <a:p>
            <a:pPr lvl="0" algn="ctr">
              <a:spcBef>
                <a:spcPct val="0"/>
              </a:spcBef>
              <a:defRPr/>
            </a:pPr>
            <a:r>
              <a:rPr kumimoji="0" lang="en-US" sz="3600" b="1" i="0"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Approaches: </a:t>
            </a:r>
            <a:r>
              <a:rPr lang="en-GB" sz="3600" b="1" dirty="0" smtClean="0">
                <a:solidFill>
                  <a:srgbClr val="002060"/>
                </a:solidFill>
              </a:rPr>
              <a:t>Quantum Dots</a:t>
            </a:r>
            <a:endParaRPr kumimoji="0" lang="en-GB" sz="3600" b="1" i="0"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10" name="Slide Number Placeholder 1"/>
          <p:cNvSpPr>
            <a:spLocks noGrp="1"/>
          </p:cNvSpPr>
          <p:nvPr>
            <p:ph type="sldNum" sz="quarter" idx="12"/>
          </p:nvPr>
        </p:nvSpPr>
        <p:spPr>
          <a:xfrm>
            <a:off x="8647113" y="6408738"/>
            <a:ext cx="366712" cy="365125"/>
          </a:xfrm>
        </p:spPr>
        <p:txBody>
          <a:bodyPr/>
          <a:lstStyle/>
          <a:p>
            <a:r>
              <a:rPr lang="es-ES" dirty="0" smtClean="0"/>
              <a:t>4</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91680" y="0"/>
            <a:ext cx="5760640" cy="1008112"/>
          </a:xfrm>
          <a:prstGeom prst="rect">
            <a:avLst/>
          </a:prstGeom>
        </p:spPr>
        <p:txBody>
          <a:bodyPr vert="horz" lIns="91440" tIns="45720" rIns="91440" bIns="45720" rtlCol="0" anchor="ctr">
            <a:normAutofit fontScale="97500"/>
          </a:bodyPr>
          <a:lstStyle/>
          <a:p>
            <a:pPr lvl="0" algn="ctr">
              <a:spcBef>
                <a:spcPct val="0"/>
              </a:spcBef>
              <a:defRPr/>
            </a:pPr>
            <a:r>
              <a:rPr kumimoji="0" lang="en-U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Approaches: </a:t>
            </a:r>
            <a:r>
              <a:rPr lang="en-GB" sz="3600" b="1" dirty="0" err="1" smtClean="0">
                <a:solidFill>
                  <a:srgbClr val="002060"/>
                </a:solidFill>
              </a:rPr>
              <a:t>InSb</a:t>
            </a:r>
            <a:r>
              <a:rPr lang="en-GB" sz="3600" b="1" dirty="0" smtClean="0">
                <a:solidFill>
                  <a:srgbClr val="002060"/>
                </a:solidFill>
              </a:rPr>
              <a:t> QDs in </a:t>
            </a:r>
            <a:r>
              <a:rPr lang="en-GB" sz="3600" b="1" dirty="0" err="1" smtClean="0">
                <a:solidFill>
                  <a:srgbClr val="002060"/>
                </a:solidFill>
              </a:rPr>
              <a:t>InAs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3" name="Rectangle 76"/>
          <p:cNvSpPr txBox="1">
            <a:spLocks noChangeArrowheads="1"/>
          </p:cNvSpPr>
          <p:nvPr/>
        </p:nvSpPr>
        <p:spPr>
          <a:xfrm>
            <a:off x="323528" y="1196752"/>
            <a:ext cx="4392341" cy="4211154"/>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GB" sz="2000" dirty="0" smtClean="0">
                <a:solidFill>
                  <a:schemeClr val="accent1">
                    <a:lumMod val="75000"/>
                  </a:schemeClr>
                </a:solidFill>
              </a:rPr>
              <a:t>Self organisation </a:t>
            </a:r>
            <a:r>
              <a:rPr lang="en-GB" sz="2000" dirty="0" smtClean="0"/>
              <a:t>is possible due to large enough lattice mismatch,     </a:t>
            </a:r>
            <a:r>
              <a:rPr lang="en-US" sz="2000" b="1" dirty="0" err="1" smtClean="0">
                <a:latin typeface="Symbol" pitchFamily="18" charset="2"/>
              </a:rPr>
              <a:t>D</a:t>
            </a:r>
            <a:r>
              <a:rPr lang="en-US" sz="2000" b="1" i="1" dirty="0" err="1" smtClean="0">
                <a:latin typeface="Times New Roman" pitchFamily="18" charset="0"/>
              </a:rPr>
              <a:t>a</a:t>
            </a:r>
            <a:r>
              <a:rPr lang="en-US" sz="2000" b="1" i="1" dirty="0" smtClean="0">
                <a:latin typeface="Times New Roman" pitchFamily="18" charset="0"/>
              </a:rPr>
              <a:t>/a = 6.5%</a:t>
            </a:r>
          </a:p>
          <a:p>
            <a:pPr marL="342900" lvl="0" indent="-342900">
              <a:spcBef>
                <a:spcPct val="20000"/>
              </a:spcBef>
              <a:buFont typeface="Arial" pitchFamily="34" charset="0"/>
              <a:buChar char="•"/>
            </a:pPr>
            <a:endParaRPr lang="es-ES" sz="2000" dirty="0" smtClean="0"/>
          </a:p>
          <a:p>
            <a:pPr marL="342900" lvl="0" indent="-342900">
              <a:spcBef>
                <a:spcPct val="20000"/>
              </a:spcBef>
              <a:buFont typeface="Arial" pitchFamily="34" charset="0"/>
              <a:buChar char="•"/>
            </a:pPr>
            <a:r>
              <a:rPr lang="es-ES" sz="2000" dirty="0" err="1" smtClean="0"/>
              <a:t>Compresive</a:t>
            </a:r>
            <a:r>
              <a:rPr lang="es-ES" sz="2000" dirty="0" smtClean="0"/>
              <a:t> </a:t>
            </a:r>
            <a:r>
              <a:rPr lang="es-ES" sz="2000" dirty="0" err="1" smtClean="0"/>
              <a:t>strain</a:t>
            </a:r>
            <a:r>
              <a:rPr lang="es-ES" sz="2000" dirty="0" smtClean="0"/>
              <a:t>.</a:t>
            </a:r>
            <a:endParaRPr kumimoji="0" lang="en-US" sz="2000" b="0" i="0" u="none" strike="noStrike" kern="1200" cap="none" spc="0" normalizeH="0" baseline="0" noProof="0" dirty="0" smtClean="0">
              <a:ln>
                <a:noFill/>
              </a:ln>
              <a:effectLst/>
              <a:uLnTx/>
              <a:uFillTx/>
              <a:latin typeface="+mn-lt"/>
              <a:ea typeface="+mn-ea"/>
              <a:cs typeface="+mn-cs"/>
            </a:endParaRPr>
          </a:p>
          <a:p>
            <a:pPr marL="342900" lvl="0" indent="-342900">
              <a:spcBef>
                <a:spcPct val="20000"/>
              </a:spcBef>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Type-II broken gap Band Line-up =&gt; </a:t>
            </a:r>
            <a:r>
              <a:rPr lang="en-GB" sz="2000" dirty="0" smtClean="0">
                <a:solidFill>
                  <a:schemeClr val="accent1">
                    <a:lumMod val="75000"/>
                  </a:schemeClr>
                </a:solidFill>
              </a:rPr>
              <a:t>Reduced Auger recombination</a:t>
            </a:r>
            <a:r>
              <a:rPr lang="en-GB" sz="2000" dirty="0" smtClean="0">
                <a:solidFill>
                  <a:srgbClr val="FF0000"/>
                </a:solidFill>
              </a:rPr>
              <a:t> </a:t>
            </a:r>
            <a:r>
              <a:rPr lang="en-GB" sz="2000" dirty="0" smtClean="0"/>
              <a:t>=&gt; </a:t>
            </a:r>
            <a:r>
              <a:rPr lang="en-GB" sz="2000" dirty="0" smtClean="0">
                <a:solidFill>
                  <a:schemeClr val="accent1">
                    <a:lumMod val="75000"/>
                  </a:schemeClr>
                </a:solidFill>
              </a:rPr>
              <a:t>Higher emission efficiency at room temperature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grpSp>
        <p:nvGrpSpPr>
          <p:cNvPr id="2" name="Group 3"/>
          <p:cNvGrpSpPr>
            <a:grpSpLocks/>
          </p:cNvGrpSpPr>
          <p:nvPr/>
        </p:nvGrpSpPr>
        <p:grpSpPr bwMode="auto">
          <a:xfrm>
            <a:off x="3995936" y="3457575"/>
            <a:ext cx="3500437" cy="3400425"/>
            <a:chOff x="661" y="1715"/>
            <a:chExt cx="2205" cy="2142"/>
          </a:xfrm>
        </p:grpSpPr>
        <p:sp>
          <p:nvSpPr>
            <p:cNvPr id="8" name="Rectangle 4"/>
            <p:cNvSpPr>
              <a:spLocks noChangeAspect="1" noChangeArrowheads="1"/>
            </p:cNvSpPr>
            <p:nvPr/>
          </p:nvSpPr>
          <p:spPr bwMode="auto">
            <a:xfrm>
              <a:off x="661" y="3645"/>
              <a:ext cx="2205" cy="212"/>
            </a:xfrm>
            <a:prstGeom prst="rect">
              <a:avLst/>
            </a:prstGeom>
            <a:noFill/>
            <a:ln w="9525">
              <a:noFill/>
              <a:miter lim="800000"/>
              <a:headEnd/>
              <a:tailEnd/>
            </a:ln>
          </p:spPr>
          <p:txBody>
            <a:bodyPr wrap="none" lIns="90890" tIns="45446" rIns="90890" bIns="45446">
              <a:spAutoFit/>
            </a:bodyPr>
            <a:lstStyle/>
            <a:p>
              <a:pPr defTabSz="908050"/>
              <a:r>
                <a:rPr lang="de-DE" sz="1600" dirty="0"/>
                <a:t>Su-Huai Wei, Zunger A., PRB (1995)</a:t>
              </a:r>
              <a:endParaRPr lang="ru-RU" sz="1600" dirty="0"/>
            </a:p>
          </p:txBody>
        </p:sp>
        <p:grpSp>
          <p:nvGrpSpPr>
            <p:cNvPr id="5" name="Group 5"/>
            <p:cNvGrpSpPr>
              <a:grpSpLocks noChangeAspect="1"/>
            </p:cNvGrpSpPr>
            <p:nvPr/>
          </p:nvGrpSpPr>
          <p:grpSpPr bwMode="auto">
            <a:xfrm>
              <a:off x="701" y="1715"/>
              <a:ext cx="2070" cy="2006"/>
              <a:chOff x="692" y="1078"/>
              <a:chExt cx="2488" cy="2411"/>
            </a:xfrm>
          </p:grpSpPr>
          <p:sp>
            <p:nvSpPr>
              <p:cNvPr id="10" name="Line 6"/>
              <p:cNvSpPr>
                <a:spLocks noChangeAspect="1" noChangeShapeType="1"/>
              </p:cNvSpPr>
              <p:nvPr/>
            </p:nvSpPr>
            <p:spPr bwMode="auto">
              <a:xfrm flipH="1" flipV="1">
                <a:off x="1423" y="1663"/>
                <a:ext cx="5" cy="771"/>
              </a:xfrm>
              <a:prstGeom prst="line">
                <a:avLst/>
              </a:prstGeom>
              <a:noFill/>
              <a:ln w="9525">
                <a:solidFill>
                  <a:schemeClr val="tx1"/>
                </a:solidFill>
                <a:round/>
                <a:headEnd/>
                <a:tailEnd/>
              </a:ln>
            </p:spPr>
            <p:txBody>
              <a:bodyPr/>
              <a:lstStyle/>
              <a:p>
                <a:endParaRPr lang="en-GB"/>
              </a:p>
            </p:txBody>
          </p:sp>
          <p:sp>
            <p:nvSpPr>
              <p:cNvPr id="11" name="Line 7"/>
              <p:cNvSpPr>
                <a:spLocks noChangeAspect="1" noChangeShapeType="1"/>
              </p:cNvSpPr>
              <p:nvPr/>
            </p:nvSpPr>
            <p:spPr bwMode="auto">
              <a:xfrm flipH="1" flipV="1">
                <a:off x="2202" y="1679"/>
                <a:ext cx="5" cy="771"/>
              </a:xfrm>
              <a:prstGeom prst="line">
                <a:avLst/>
              </a:prstGeom>
              <a:noFill/>
              <a:ln w="9525">
                <a:solidFill>
                  <a:schemeClr val="tx1"/>
                </a:solidFill>
                <a:round/>
                <a:headEnd/>
                <a:tailEnd/>
              </a:ln>
            </p:spPr>
            <p:txBody>
              <a:bodyPr/>
              <a:lstStyle/>
              <a:p>
                <a:endParaRPr lang="en-GB"/>
              </a:p>
            </p:txBody>
          </p:sp>
          <p:sp>
            <p:nvSpPr>
              <p:cNvPr id="12" name="Rectangle 8"/>
              <p:cNvSpPr>
                <a:spLocks noChangeAspect="1" noChangeArrowheads="1"/>
              </p:cNvSpPr>
              <p:nvPr/>
            </p:nvSpPr>
            <p:spPr bwMode="auto">
              <a:xfrm>
                <a:off x="692" y="2426"/>
                <a:ext cx="738" cy="665"/>
              </a:xfrm>
              <a:prstGeom prst="rect">
                <a:avLst/>
              </a:prstGeom>
              <a:solidFill>
                <a:schemeClr val="accent1"/>
              </a:solidFill>
              <a:ln w="9525">
                <a:solidFill>
                  <a:schemeClr val="tx1"/>
                </a:solidFill>
                <a:miter lim="800000"/>
                <a:headEnd/>
                <a:tailEnd/>
              </a:ln>
            </p:spPr>
            <p:txBody>
              <a:bodyPr/>
              <a:lstStyle/>
              <a:p>
                <a:endParaRPr lang="en-GB"/>
              </a:p>
            </p:txBody>
          </p:sp>
          <p:sp>
            <p:nvSpPr>
              <p:cNvPr id="13" name="Text Box 9"/>
              <p:cNvSpPr txBox="1">
                <a:spLocks noChangeAspect="1" noChangeArrowheads="1"/>
              </p:cNvSpPr>
              <p:nvPr/>
            </p:nvSpPr>
            <p:spPr bwMode="auto">
              <a:xfrm>
                <a:off x="1497" y="1078"/>
                <a:ext cx="636" cy="346"/>
              </a:xfrm>
              <a:prstGeom prst="rect">
                <a:avLst/>
              </a:prstGeom>
              <a:noFill/>
              <a:ln w="38100">
                <a:noFill/>
                <a:miter lim="800000"/>
                <a:headEnd/>
                <a:tailEnd/>
              </a:ln>
            </p:spPr>
            <p:txBody>
              <a:bodyPr wrap="none" lIns="90890" tIns="45446" rIns="90890" bIns="45446">
                <a:spAutoFit/>
              </a:bodyPr>
              <a:lstStyle/>
              <a:p>
                <a:pPr algn="ctr" defTabSz="908050"/>
                <a:r>
                  <a:rPr lang="en-US" sz="2400" b="1"/>
                  <a:t>InSb</a:t>
                </a:r>
                <a:endParaRPr lang="ru-RU" sz="2400" b="1"/>
              </a:p>
            </p:txBody>
          </p:sp>
          <p:sp>
            <p:nvSpPr>
              <p:cNvPr id="14" name="Rectangle 10"/>
              <p:cNvSpPr>
                <a:spLocks noChangeAspect="1" noChangeArrowheads="1"/>
              </p:cNvSpPr>
              <p:nvPr/>
            </p:nvSpPr>
            <p:spPr bwMode="auto">
              <a:xfrm>
                <a:off x="1422" y="1370"/>
                <a:ext cx="784" cy="309"/>
              </a:xfrm>
              <a:prstGeom prst="rect">
                <a:avLst/>
              </a:prstGeom>
              <a:solidFill>
                <a:srgbClr val="FFCC99"/>
              </a:solidFill>
              <a:ln w="9525">
                <a:solidFill>
                  <a:schemeClr val="tx1"/>
                </a:solidFill>
                <a:miter lim="800000"/>
                <a:headEnd/>
                <a:tailEnd/>
              </a:ln>
            </p:spPr>
            <p:txBody>
              <a:bodyPr/>
              <a:lstStyle/>
              <a:p>
                <a:endParaRPr lang="en-GB"/>
              </a:p>
            </p:txBody>
          </p:sp>
          <p:sp>
            <p:nvSpPr>
              <p:cNvPr id="15" name="Rectangle 11"/>
              <p:cNvSpPr>
                <a:spLocks noChangeAspect="1" noChangeArrowheads="1"/>
              </p:cNvSpPr>
              <p:nvPr/>
            </p:nvSpPr>
            <p:spPr bwMode="auto">
              <a:xfrm>
                <a:off x="2202" y="2426"/>
                <a:ext cx="731" cy="665"/>
              </a:xfrm>
              <a:prstGeom prst="rect">
                <a:avLst/>
              </a:prstGeom>
              <a:solidFill>
                <a:schemeClr val="accent1"/>
              </a:solidFill>
              <a:ln w="9525">
                <a:solidFill>
                  <a:schemeClr val="tx1"/>
                </a:solidFill>
                <a:miter lim="800000"/>
                <a:headEnd/>
                <a:tailEnd/>
              </a:ln>
            </p:spPr>
            <p:txBody>
              <a:bodyPr/>
              <a:lstStyle/>
              <a:p>
                <a:endParaRPr lang="en-GB"/>
              </a:p>
            </p:txBody>
          </p:sp>
          <p:sp>
            <p:nvSpPr>
              <p:cNvPr id="16" name="Rectangle 12"/>
              <p:cNvSpPr>
                <a:spLocks noChangeAspect="1" noChangeArrowheads="1"/>
              </p:cNvSpPr>
              <p:nvPr/>
            </p:nvSpPr>
            <p:spPr bwMode="auto">
              <a:xfrm>
                <a:off x="2279" y="1817"/>
                <a:ext cx="624" cy="393"/>
              </a:xfrm>
              <a:prstGeom prst="rect">
                <a:avLst/>
              </a:prstGeom>
              <a:noFill/>
              <a:ln w="9525">
                <a:noFill/>
                <a:miter lim="800000"/>
                <a:headEnd/>
                <a:tailEnd/>
              </a:ln>
            </p:spPr>
            <p:txBody>
              <a:bodyPr wrap="none" lIns="0" tIns="0" rIns="0" bIns="0">
                <a:spAutoFit/>
              </a:bodyPr>
              <a:lstStyle/>
              <a:p>
                <a:pPr algn="ctr"/>
                <a:r>
                  <a:rPr lang="en-US" b="1" dirty="0">
                    <a:latin typeface="Symbol" pitchFamily="18" charset="2"/>
                  </a:rPr>
                  <a:t>D</a:t>
                </a:r>
                <a:r>
                  <a:rPr lang="ru-RU" b="1" dirty="0"/>
                  <a:t>E</a:t>
                </a:r>
                <a:r>
                  <a:rPr lang="en-US" b="1" baseline="-25000" dirty="0"/>
                  <a:t>C</a:t>
                </a:r>
                <a:endParaRPr lang="ru-RU" b="1" baseline="-25000" dirty="0"/>
              </a:p>
              <a:p>
                <a:pPr algn="ctr"/>
                <a:r>
                  <a:rPr lang="ru-RU" sz="1600" b="1" dirty="0"/>
                  <a:t>680 meV</a:t>
                </a:r>
                <a:endParaRPr lang="ru-RU" sz="1600" b="1" dirty="0">
                  <a:latin typeface="Tahoma" pitchFamily="34" charset="0"/>
                </a:endParaRPr>
              </a:p>
            </p:txBody>
          </p:sp>
          <p:sp>
            <p:nvSpPr>
              <p:cNvPr id="17" name="Rectangle 13"/>
              <p:cNvSpPr>
                <a:spLocks noChangeAspect="1" noChangeArrowheads="1"/>
              </p:cNvSpPr>
              <p:nvPr/>
            </p:nvSpPr>
            <p:spPr bwMode="auto">
              <a:xfrm>
                <a:off x="1422" y="2745"/>
                <a:ext cx="792" cy="27"/>
              </a:xfrm>
              <a:prstGeom prst="rect">
                <a:avLst/>
              </a:prstGeom>
              <a:solidFill>
                <a:schemeClr val="tx2"/>
              </a:solidFill>
              <a:ln w="9525">
                <a:noFill/>
                <a:miter lim="800000"/>
                <a:headEnd/>
                <a:tailEnd/>
              </a:ln>
            </p:spPr>
            <p:txBody>
              <a:bodyPr/>
              <a:lstStyle/>
              <a:p>
                <a:endParaRPr lang="en-GB"/>
              </a:p>
            </p:txBody>
          </p:sp>
          <p:sp>
            <p:nvSpPr>
              <p:cNvPr id="18" name="Rectangle 14"/>
              <p:cNvSpPr>
                <a:spLocks noChangeAspect="1" noChangeArrowheads="1"/>
              </p:cNvSpPr>
              <p:nvPr/>
            </p:nvSpPr>
            <p:spPr bwMode="auto">
              <a:xfrm>
                <a:off x="763" y="2687"/>
                <a:ext cx="672" cy="208"/>
              </a:xfrm>
              <a:prstGeom prst="rect">
                <a:avLst/>
              </a:prstGeom>
              <a:noFill/>
              <a:ln w="9525">
                <a:noFill/>
                <a:miter lim="800000"/>
                <a:headEnd/>
                <a:tailEnd/>
              </a:ln>
            </p:spPr>
            <p:txBody>
              <a:bodyPr wrap="none" lIns="0" tIns="0" rIns="0" bIns="0">
                <a:spAutoFit/>
              </a:bodyPr>
              <a:lstStyle/>
              <a:p>
                <a:pPr algn="ctr"/>
                <a:r>
                  <a:rPr lang="ru-RU" sz="1600" b="1">
                    <a:solidFill>
                      <a:srgbClr val="000000"/>
                    </a:solidFill>
                  </a:rPr>
                  <a:t>415 </a:t>
                </a:r>
                <a:r>
                  <a:rPr lang="en-US" sz="1600" b="1">
                    <a:solidFill>
                      <a:srgbClr val="000000"/>
                    </a:solidFill>
                  </a:rPr>
                  <a:t>meV</a:t>
                </a:r>
                <a:r>
                  <a:rPr lang="ru-RU" b="1">
                    <a:solidFill>
                      <a:srgbClr val="000000"/>
                    </a:solidFill>
                  </a:rPr>
                  <a:t> </a:t>
                </a:r>
                <a:endParaRPr lang="ru-RU" b="1">
                  <a:latin typeface="Tahoma" pitchFamily="34" charset="0"/>
                </a:endParaRPr>
              </a:p>
            </p:txBody>
          </p:sp>
          <p:sp>
            <p:nvSpPr>
              <p:cNvPr id="19" name="Rectangle 15"/>
              <p:cNvSpPr>
                <a:spLocks noChangeAspect="1" noChangeArrowheads="1"/>
              </p:cNvSpPr>
              <p:nvPr/>
            </p:nvSpPr>
            <p:spPr bwMode="auto">
              <a:xfrm>
                <a:off x="1263" y="2196"/>
                <a:ext cx="64" cy="231"/>
              </a:xfrm>
              <a:prstGeom prst="rect">
                <a:avLst/>
              </a:prstGeom>
              <a:noFill/>
              <a:ln w="9525">
                <a:noFill/>
                <a:miter lim="800000"/>
                <a:headEnd/>
                <a:tailEnd/>
              </a:ln>
            </p:spPr>
            <p:txBody>
              <a:bodyPr wrap="none" lIns="0" tIns="0" rIns="0" bIns="0">
                <a:spAutoFit/>
              </a:bodyPr>
              <a:lstStyle/>
              <a:p>
                <a:pPr algn="ctr"/>
                <a:r>
                  <a:rPr lang="ru-RU" sz="2000" b="1">
                    <a:solidFill>
                      <a:srgbClr val="000000"/>
                    </a:solidFill>
                  </a:rPr>
                  <a:t>-</a:t>
                </a:r>
                <a:endParaRPr lang="ru-RU">
                  <a:latin typeface="Tahoma" pitchFamily="34" charset="0"/>
                </a:endParaRPr>
              </a:p>
            </p:txBody>
          </p:sp>
          <p:sp>
            <p:nvSpPr>
              <p:cNvPr id="20" name="Oval 16"/>
              <p:cNvSpPr>
                <a:spLocks noChangeAspect="1" noChangeArrowheads="1"/>
              </p:cNvSpPr>
              <p:nvPr/>
            </p:nvSpPr>
            <p:spPr bwMode="auto">
              <a:xfrm>
                <a:off x="1119" y="2231"/>
                <a:ext cx="116" cy="114"/>
              </a:xfrm>
              <a:prstGeom prst="ellipse">
                <a:avLst/>
              </a:prstGeom>
              <a:solidFill>
                <a:srgbClr val="000099"/>
              </a:solidFill>
              <a:ln w="9525">
                <a:noFill/>
                <a:round/>
                <a:headEnd/>
                <a:tailEnd/>
              </a:ln>
            </p:spPr>
            <p:txBody>
              <a:bodyPr/>
              <a:lstStyle/>
              <a:p>
                <a:endParaRPr lang="en-GB"/>
              </a:p>
            </p:txBody>
          </p:sp>
          <p:sp>
            <p:nvSpPr>
              <p:cNvPr id="21" name="Rectangle 17"/>
              <p:cNvSpPr>
                <a:spLocks noChangeAspect="1" noChangeArrowheads="1"/>
              </p:cNvSpPr>
              <p:nvPr/>
            </p:nvSpPr>
            <p:spPr bwMode="auto">
              <a:xfrm>
                <a:off x="2486" y="2198"/>
                <a:ext cx="64" cy="231"/>
              </a:xfrm>
              <a:prstGeom prst="rect">
                <a:avLst/>
              </a:prstGeom>
              <a:noFill/>
              <a:ln w="9525">
                <a:noFill/>
                <a:miter lim="800000"/>
                <a:headEnd/>
                <a:tailEnd/>
              </a:ln>
            </p:spPr>
            <p:txBody>
              <a:bodyPr wrap="none" lIns="0" tIns="0" rIns="0" bIns="0">
                <a:spAutoFit/>
              </a:bodyPr>
              <a:lstStyle/>
              <a:p>
                <a:pPr algn="ctr"/>
                <a:r>
                  <a:rPr lang="ru-RU" sz="2000" b="1">
                    <a:solidFill>
                      <a:srgbClr val="000000"/>
                    </a:solidFill>
                  </a:rPr>
                  <a:t>-</a:t>
                </a:r>
                <a:endParaRPr lang="ru-RU">
                  <a:latin typeface="Tahoma" pitchFamily="34" charset="0"/>
                </a:endParaRPr>
              </a:p>
            </p:txBody>
          </p:sp>
          <p:sp>
            <p:nvSpPr>
              <p:cNvPr id="22" name="Oval 18"/>
              <p:cNvSpPr>
                <a:spLocks noChangeAspect="1" noChangeArrowheads="1"/>
              </p:cNvSpPr>
              <p:nvPr/>
            </p:nvSpPr>
            <p:spPr bwMode="auto">
              <a:xfrm>
                <a:off x="2353" y="2231"/>
                <a:ext cx="122" cy="120"/>
              </a:xfrm>
              <a:prstGeom prst="ellipse">
                <a:avLst/>
              </a:prstGeom>
              <a:solidFill>
                <a:srgbClr val="000099"/>
              </a:solidFill>
              <a:ln w="9525">
                <a:noFill/>
                <a:round/>
                <a:headEnd/>
                <a:tailEnd/>
              </a:ln>
            </p:spPr>
            <p:txBody>
              <a:bodyPr/>
              <a:lstStyle/>
              <a:p>
                <a:endParaRPr lang="en-GB"/>
              </a:p>
            </p:txBody>
          </p:sp>
          <p:sp>
            <p:nvSpPr>
              <p:cNvPr id="23" name="Rectangle 19"/>
              <p:cNvSpPr>
                <a:spLocks noChangeAspect="1" noChangeArrowheads="1"/>
              </p:cNvSpPr>
              <p:nvPr/>
            </p:nvSpPr>
            <p:spPr bwMode="auto">
              <a:xfrm>
                <a:off x="1603" y="2782"/>
                <a:ext cx="112" cy="231"/>
              </a:xfrm>
              <a:prstGeom prst="rect">
                <a:avLst/>
              </a:prstGeom>
              <a:noFill/>
              <a:ln w="9525">
                <a:noFill/>
                <a:miter lim="800000"/>
                <a:headEnd/>
                <a:tailEnd/>
              </a:ln>
            </p:spPr>
            <p:txBody>
              <a:bodyPr wrap="none" lIns="0" tIns="0" rIns="0" bIns="0">
                <a:spAutoFit/>
              </a:bodyPr>
              <a:lstStyle/>
              <a:p>
                <a:pPr algn="ctr"/>
                <a:r>
                  <a:rPr lang="en-US" sz="2000" b="1" dirty="0">
                    <a:solidFill>
                      <a:srgbClr val="000000"/>
                    </a:solidFill>
                  </a:rPr>
                  <a:t>+</a:t>
                </a:r>
                <a:endParaRPr lang="ru-RU" dirty="0">
                  <a:latin typeface="Tahoma" pitchFamily="34" charset="0"/>
                </a:endParaRPr>
              </a:p>
            </p:txBody>
          </p:sp>
          <p:sp>
            <p:nvSpPr>
              <p:cNvPr id="24" name="Oval 20"/>
              <p:cNvSpPr>
                <a:spLocks noChangeAspect="1" noChangeArrowheads="1"/>
              </p:cNvSpPr>
              <p:nvPr/>
            </p:nvSpPr>
            <p:spPr bwMode="auto">
              <a:xfrm>
                <a:off x="1486" y="2772"/>
                <a:ext cx="116" cy="114"/>
              </a:xfrm>
              <a:prstGeom prst="ellipse">
                <a:avLst/>
              </a:prstGeom>
              <a:solidFill>
                <a:srgbClr val="FF0000"/>
              </a:solidFill>
              <a:ln w="9525">
                <a:noFill/>
                <a:round/>
                <a:headEnd/>
                <a:tailEnd/>
              </a:ln>
            </p:spPr>
            <p:txBody>
              <a:bodyPr/>
              <a:lstStyle/>
              <a:p>
                <a:endParaRPr lang="en-GB"/>
              </a:p>
            </p:txBody>
          </p:sp>
          <p:sp>
            <p:nvSpPr>
              <p:cNvPr id="25" name="Rectangle 21"/>
              <p:cNvSpPr>
                <a:spLocks noChangeAspect="1" noChangeArrowheads="1"/>
              </p:cNvSpPr>
              <p:nvPr/>
            </p:nvSpPr>
            <p:spPr bwMode="auto">
              <a:xfrm>
                <a:off x="2073" y="2783"/>
                <a:ext cx="112" cy="231"/>
              </a:xfrm>
              <a:prstGeom prst="rect">
                <a:avLst/>
              </a:prstGeom>
              <a:noFill/>
              <a:ln w="9525">
                <a:noFill/>
                <a:miter lim="800000"/>
                <a:headEnd/>
                <a:tailEnd/>
              </a:ln>
            </p:spPr>
            <p:txBody>
              <a:bodyPr wrap="none" lIns="0" tIns="0" rIns="0" bIns="0">
                <a:spAutoFit/>
              </a:bodyPr>
              <a:lstStyle/>
              <a:p>
                <a:pPr algn="ctr"/>
                <a:r>
                  <a:rPr lang="en-US" sz="2000" b="1" dirty="0">
                    <a:solidFill>
                      <a:srgbClr val="000000"/>
                    </a:solidFill>
                  </a:rPr>
                  <a:t>+</a:t>
                </a:r>
                <a:endParaRPr lang="ru-RU" dirty="0">
                  <a:latin typeface="Tahoma" pitchFamily="34" charset="0"/>
                </a:endParaRPr>
              </a:p>
            </p:txBody>
          </p:sp>
          <p:sp>
            <p:nvSpPr>
              <p:cNvPr id="26" name="Oval 22"/>
              <p:cNvSpPr>
                <a:spLocks noChangeAspect="1" noChangeArrowheads="1"/>
              </p:cNvSpPr>
              <p:nvPr/>
            </p:nvSpPr>
            <p:spPr bwMode="auto">
              <a:xfrm>
                <a:off x="1949" y="2775"/>
                <a:ext cx="124" cy="120"/>
              </a:xfrm>
              <a:prstGeom prst="ellipse">
                <a:avLst/>
              </a:prstGeom>
              <a:solidFill>
                <a:srgbClr val="FF0000"/>
              </a:solidFill>
              <a:ln w="9525">
                <a:noFill/>
                <a:round/>
                <a:headEnd/>
                <a:tailEnd/>
              </a:ln>
            </p:spPr>
            <p:txBody>
              <a:bodyPr/>
              <a:lstStyle/>
              <a:p>
                <a:endParaRPr lang="en-GB"/>
              </a:p>
            </p:txBody>
          </p:sp>
          <p:sp>
            <p:nvSpPr>
              <p:cNvPr id="27" name="Rectangle 23"/>
              <p:cNvSpPr>
                <a:spLocks noChangeAspect="1" noChangeArrowheads="1"/>
              </p:cNvSpPr>
              <p:nvPr/>
            </p:nvSpPr>
            <p:spPr bwMode="auto">
              <a:xfrm>
                <a:off x="1515" y="1433"/>
                <a:ext cx="624" cy="185"/>
              </a:xfrm>
              <a:prstGeom prst="rect">
                <a:avLst/>
              </a:prstGeom>
              <a:noFill/>
              <a:ln w="9525">
                <a:noFill/>
                <a:miter lim="800000"/>
                <a:headEnd/>
                <a:tailEnd/>
              </a:ln>
            </p:spPr>
            <p:txBody>
              <a:bodyPr wrap="none" lIns="0" tIns="0" rIns="0" bIns="0">
                <a:spAutoFit/>
              </a:bodyPr>
              <a:lstStyle/>
              <a:p>
                <a:pPr algn="ctr"/>
                <a:r>
                  <a:rPr lang="ru-RU" sz="1600" b="1" dirty="0">
                    <a:solidFill>
                      <a:srgbClr val="000000"/>
                    </a:solidFill>
                  </a:rPr>
                  <a:t>185 meV</a:t>
                </a:r>
                <a:endParaRPr lang="ru-RU" sz="1600" b="1" dirty="0">
                  <a:latin typeface="Tahoma" pitchFamily="34" charset="0"/>
                </a:endParaRPr>
              </a:p>
            </p:txBody>
          </p:sp>
          <p:sp>
            <p:nvSpPr>
              <p:cNvPr id="28" name="Rectangle 24"/>
              <p:cNvSpPr>
                <a:spLocks noChangeAspect="1" noChangeArrowheads="1"/>
              </p:cNvSpPr>
              <p:nvPr/>
            </p:nvSpPr>
            <p:spPr bwMode="auto">
              <a:xfrm>
                <a:off x="1189" y="1272"/>
                <a:ext cx="219" cy="231"/>
              </a:xfrm>
              <a:prstGeom prst="rect">
                <a:avLst/>
              </a:prstGeom>
              <a:noFill/>
              <a:ln w="9525">
                <a:noFill/>
                <a:miter lim="800000"/>
                <a:headEnd/>
                <a:tailEnd/>
              </a:ln>
            </p:spPr>
            <p:txBody>
              <a:bodyPr wrap="none" lIns="0" tIns="0" rIns="0" bIns="0">
                <a:spAutoFit/>
              </a:bodyPr>
              <a:lstStyle/>
              <a:p>
                <a:pPr algn="ctr"/>
                <a:r>
                  <a:rPr lang="ru-RU" sz="2000" dirty="0">
                    <a:solidFill>
                      <a:srgbClr val="000000"/>
                    </a:solidFill>
                  </a:rPr>
                  <a:t>E</a:t>
                </a:r>
                <a:r>
                  <a:rPr lang="en-US" sz="2000" baseline="-25000" dirty="0">
                    <a:solidFill>
                      <a:srgbClr val="000000"/>
                    </a:solidFill>
                  </a:rPr>
                  <a:t>C</a:t>
                </a:r>
                <a:endParaRPr lang="ru-RU" sz="2000" dirty="0">
                  <a:latin typeface="Tahoma" pitchFamily="34" charset="0"/>
                </a:endParaRPr>
              </a:p>
            </p:txBody>
          </p:sp>
          <p:sp>
            <p:nvSpPr>
              <p:cNvPr id="29" name="Rectangle 25"/>
              <p:cNvSpPr>
                <a:spLocks noChangeAspect="1" noChangeArrowheads="1"/>
              </p:cNvSpPr>
              <p:nvPr/>
            </p:nvSpPr>
            <p:spPr bwMode="auto">
              <a:xfrm>
                <a:off x="2960" y="2935"/>
                <a:ext cx="212" cy="231"/>
              </a:xfrm>
              <a:prstGeom prst="rect">
                <a:avLst/>
              </a:prstGeom>
              <a:noFill/>
              <a:ln w="9525">
                <a:noFill/>
                <a:miter lim="800000"/>
                <a:headEnd/>
                <a:tailEnd/>
              </a:ln>
            </p:spPr>
            <p:txBody>
              <a:bodyPr wrap="none" lIns="0" tIns="0" rIns="0" bIns="0">
                <a:spAutoFit/>
              </a:bodyPr>
              <a:lstStyle/>
              <a:p>
                <a:pPr algn="ctr"/>
                <a:r>
                  <a:rPr lang="ru-RU" sz="2000">
                    <a:solidFill>
                      <a:srgbClr val="000000"/>
                    </a:solidFill>
                  </a:rPr>
                  <a:t>E</a:t>
                </a:r>
                <a:r>
                  <a:rPr lang="en-US" sz="2000" baseline="-25000">
                    <a:solidFill>
                      <a:srgbClr val="000000"/>
                    </a:solidFill>
                  </a:rPr>
                  <a:t>V</a:t>
                </a:r>
                <a:endParaRPr lang="ru-RU" sz="2000">
                  <a:latin typeface="Tahoma" pitchFamily="34" charset="0"/>
                </a:endParaRPr>
              </a:p>
            </p:txBody>
          </p:sp>
          <p:sp>
            <p:nvSpPr>
              <p:cNvPr id="30" name="Rectangle 26"/>
              <p:cNvSpPr>
                <a:spLocks noChangeAspect="1" noChangeArrowheads="1"/>
              </p:cNvSpPr>
              <p:nvPr/>
            </p:nvSpPr>
            <p:spPr bwMode="auto">
              <a:xfrm>
                <a:off x="1509" y="1752"/>
                <a:ext cx="624" cy="393"/>
              </a:xfrm>
              <a:prstGeom prst="rect">
                <a:avLst/>
              </a:prstGeom>
              <a:noFill/>
              <a:ln w="9525">
                <a:noFill/>
                <a:miter lim="800000"/>
                <a:headEnd/>
                <a:tailEnd/>
              </a:ln>
            </p:spPr>
            <p:txBody>
              <a:bodyPr wrap="none" lIns="0" tIns="0" rIns="0" bIns="0">
                <a:spAutoFit/>
              </a:bodyPr>
              <a:lstStyle/>
              <a:p>
                <a:pPr algn="ctr"/>
                <a:r>
                  <a:rPr lang="en-US" b="1" dirty="0">
                    <a:latin typeface="Symbol" pitchFamily="18" charset="2"/>
                  </a:rPr>
                  <a:t>D</a:t>
                </a:r>
                <a:r>
                  <a:rPr lang="ru-RU" b="1" dirty="0"/>
                  <a:t>E</a:t>
                </a:r>
                <a:r>
                  <a:rPr lang="en-US" b="1" baseline="-25000" dirty="0"/>
                  <a:t>V</a:t>
                </a:r>
                <a:endParaRPr lang="ru-RU" b="1" baseline="-25000" dirty="0"/>
              </a:p>
              <a:p>
                <a:pPr algn="ctr"/>
                <a:r>
                  <a:rPr lang="en-US" sz="1600" b="1" dirty="0"/>
                  <a:t>910</a:t>
                </a:r>
                <a:r>
                  <a:rPr lang="ru-RU" sz="1600" b="1" dirty="0"/>
                  <a:t> meV</a:t>
                </a:r>
                <a:endParaRPr lang="ru-RU" sz="1600" b="1" dirty="0">
                  <a:latin typeface="Tahoma" pitchFamily="34" charset="0"/>
                </a:endParaRPr>
              </a:p>
            </p:txBody>
          </p:sp>
          <p:sp>
            <p:nvSpPr>
              <p:cNvPr id="31" name="Rectangle 27"/>
              <p:cNvSpPr>
                <a:spLocks noChangeAspect="1" noChangeArrowheads="1"/>
              </p:cNvSpPr>
              <p:nvPr/>
            </p:nvSpPr>
            <p:spPr bwMode="auto">
              <a:xfrm>
                <a:off x="2961" y="2274"/>
                <a:ext cx="219" cy="231"/>
              </a:xfrm>
              <a:prstGeom prst="rect">
                <a:avLst/>
              </a:prstGeom>
              <a:noFill/>
              <a:ln w="9525">
                <a:noFill/>
                <a:miter lim="800000"/>
                <a:headEnd/>
                <a:tailEnd/>
              </a:ln>
            </p:spPr>
            <p:txBody>
              <a:bodyPr wrap="none" lIns="0" tIns="0" rIns="0" bIns="0">
                <a:spAutoFit/>
              </a:bodyPr>
              <a:lstStyle/>
              <a:p>
                <a:pPr algn="ctr"/>
                <a:r>
                  <a:rPr lang="ru-RU" sz="2000" dirty="0">
                    <a:solidFill>
                      <a:srgbClr val="000000"/>
                    </a:solidFill>
                  </a:rPr>
                  <a:t>E</a:t>
                </a:r>
                <a:r>
                  <a:rPr lang="en-US" sz="2000" baseline="-25000" dirty="0">
                    <a:solidFill>
                      <a:srgbClr val="000000"/>
                    </a:solidFill>
                  </a:rPr>
                  <a:t>C</a:t>
                </a:r>
                <a:endParaRPr lang="ru-RU" sz="2000" dirty="0">
                  <a:latin typeface="Tahoma" pitchFamily="34" charset="0"/>
                </a:endParaRPr>
              </a:p>
            </p:txBody>
          </p:sp>
          <p:sp>
            <p:nvSpPr>
              <p:cNvPr id="32" name="Rectangle 28"/>
              <p:cNvSpPr>
                <a:spLocks noChangeAspect="1" noChangeArrowheads="1"/>
              </p:cNvSpPr>
              <p:nvPr/>
            </p:nvSpPr>
            <p:spPr bwMode="auto">
              <a:xfrm>
                <a:off x="1189" y="1599"/>
                <a:ext cx="211" cy="230"/>
              </a:xfrm>
              <a:prstGeom prst="rect">
                <a:avLst/>
              </a:prstGeom>
              <a:noFill/>
              <a:ln w="9525">
                <a:noFill/>
                <a:miter lim="800000"/>
                <a:headEnd/>
                <a:tailEnd/>
              </a:ln>
            </p:spPr>
            <p:txBody>
              <a:bodyPr wrap="none" lIns="0" tIns="0" rIns="0" bIns="0">
                <a:spAutoFit/>
              </a:bodyPr>
              <a:lstStyle/>
              <a:p>
                <a:pPr algn="ctr"/>
                <a:r>
                  <a:rPr lang="ru-RU" sz="2000" dirty="0">
                    <a:solidFill>
                      <a:srgbClr val="000000"/>
                    </a:solidFill>
                  </a:rPr>
                  <a:t>E</a:t>
                </a:r>
                <a:r>
                  <a:rPr lang="en-US" sz="2000" baseline="-25000" dirty="0">
                    <a:solidFill>
                      <a:srgbClr val="000000"/>
                    </a:solidFill>
                  </a:rPr>
                  <a:t>V</a:t>
                </a:r>
                <a:endParaRPr lang="ru-RU" sz="2000" dirty="0">
                  <a:latin typeface="Tahoma" pitchFamily="34" charset="0"/>
                </a:endParaRPr>
              </a:p>
            </p:txBody>
          </p:sp>
          <p:sp>
            <p:nvSpPr>
              <p:cNvPr id="33" name="Line 29"/>
              <p:cNvSpPr>
                <a:spLocks noChangeAspect="1" noChangeShapeType="1"/>
              </p:cNvSpPr>
              <p:nvPr/>
            </p:nvSpPr>
            <p:spPr bwMode="auto">
              <a:xfrm flipH="1">
                <a:off x="2153" y="2345"/>
                <a:ext cx="218" cy="400"/>
              </a:xfrm>
              <a:prstGeom prst="line">
                <a:avLst/>
              </a:prstGeom>
              <a:noFill/>
              <a:ln w="19050">
                <a:solidFill>
                  <a:schemeClr val="tx1"/>
                </a:solidFill>
                <a:round/>
                <a:headEnd/>
                <a:tailEnd type="triangle" w="med" len="med"/>
              </a:ln>
            </p:spPr>
            <p:txBody>
              <a:bodyPr wrap="none" anchor="ctr"/>
              <a:lstStyle/>
              <a:p>
                <a:endParaRPr lang="en-GB"/>
              </a:p>
            </p:txBody>
          </p:sp>
          <p:sp>
            <p:nvSpPr>
              <p:cNvPr id="34" name="Line 30"/>
              <p:cNvSpPr>
                <a:spLocks noChangeAspect="1" noChangeShapeType="1"/>
              </p:cNvSpPr>
              <p:nvPr/>
            </p:nvSpPr>
            <p:spPr bwMode="auto">
              <a:xfrm>
                <a:off x="1235" y="2345"/>
                <a:ext cx="217" cy="400"/>
              </a:xfrm>
              <a:prstGeom prst="line">
                <a:avLst/>
              </a:prstGeom>
              <a:noFill/>
              <a:ln w="19050">
                <a:solidFill>
                  <a:schemeClr val="tx1"/>
                </a:solidFill>
                <a:round/>
                <a:headEnd/>
                <a:tailEnd type="triangle" w="med" len="med"/>
              </a:ln>
            </p:spPr>
            <p:txBody>
              <a:bodyPr wrap="none" anchor="ctr"/>
              <a:lstStyle/>
              <a:p>
                <a:endParaRPr lang="en-GB"/>
              </a:p>
            </p:txBody>
          </p:sp>
          <p:sp>
            <p:nvSpPr>
              <p:cNvPr id="35" name="Text Box 31"/>
              <p:cNvSpPr txBox="1">
                <a:spLocks noChangeAspect="1" noChangeArrowheads="1"/>
              </p:cNvSpPr>
              <p:nvPr/>
            </p:nvSpPr>
            <p:spPr bwMode="auto">
              <a:xfrm>
                <a:off x="738" y="3142"/>
                <a:ext cx="637" cy="347"/>
              </a:xfrm>
              <a:prstGeom prst="rect">
                <a:avLst/>
              </a:prstGeom>
              <a:noFill/>
              <a:ln w="38100">
                <a:noFill/>
                <a:miter lim="800000"/>
                <a:headEnd/>
                <a:tailEnd/>
              </a:ln>
            </p:spPr>
            <p:txBody>
              <a:bodyPr wrap="none" lIns="90890" tIns="45446" rIns="90890" bIns="45446">
                <a:spAutoFit/>
              </a:bodyPr>
              <a:lstStyle/>
              <a:p>
                <a:pPr algn="ctr" defTabSz="908050"/>
                <a:r>
                  <a:rPr lang="en-US" sz="2400" b="1"/>
                  <a:t>InAs</a:t>
                </a:r>
                <a:endParaRPr lang="ru-RU" sz="2400" b="1"/>
              </a:p>
            </p:txBody>
          </p:sp>
          <p:sp>
            <p:nvSpPr>
              <p:cNvPr id="36" name="Text Box 32"/>
              <p:cNvSpPr txBox="1">
                <a:spLocks noChangeAspect="1" noChangeArrowheads="1"/>
              </p:cNvSpPr>
              <p:nvPr/>
            </p:nvSpPr>
            <p:spPr bwMode="auto">
              <a:xfrm>
                <a:off x="2228" y="3118"/>
                <a:ext cx="637" cy="347"/>
              </a:xfrm>
              <a:prstGeom prst="rect">
                <a:avLst/>
              </a:prstGeom>
              <a:noFill/>
              <a:ln w="38100">
                <a:noFill/>
                <a:miter lim="800000"/>
                <a:headEnd/>
                <a:tailEnd/>
              </a:ln>
            </p:spPr>
            <p:txBody>
              <a:bodyPr wrap="none" lIns="90890" tIns="45446" rIns="90890" bIns="45446">
                <a:spAutoFit/>
              </a:bodyPr>
              <a:lstStyle/>
              <a:p>
                <a:pPr algn="ctr" defTabSz="908050"/>
                <a:r>
                  <a:rPr lang="en-US" sz="2400" b="1" dirty="0" err="1"/>
                  <a:t>InAs</a:t>
                </a:r>
                <a:endParaRPr lang="ru-RU" sz="2400" b="1" dirty="0"/>
              </a:p>
            </p:txBody>
          </p:sp>
        </p:grpSp>
      </p:grpSp>
      <p:grpSp>
        <p:nvGrpSpPr>
          <p:cNvPr id="80" name="Group 33"/>
          <p:cNvGrpSpPr>
            <a:grpSpLocks noChangeAspect="1"/>
          </p:cNvGrpSpPr>
          <p:nvPr/>
        </p:nvGrpSpPr>
        <p:grpSpPr bwMode="auto">
          <a:xfrm>
            <a:off x="6588224" y="836712"/>
            <a:ext cx="2555776" cy="3313509"/>
            <a:chOff x="797" y="870"/>
            <a:chExt cx="2214" cy="2668"/>
          </a:xfrm>
        </p:grpSpPr>
        <p:sp>
          <p:nvSpPr>
            <p:cNvPr id="81" name="Rectangle 34"/>
            <p:cNvSpPr>
              <a:spLocks noChangeAspect="1" noChangeArrowheads="1"/>
            </p:cNvSpPr>
            <p:nvPr/>
          </p:nvSpPr>
          <p:spPr bwMode="auto">
            <a:xfrm>
              <a:off x="1009" y="870"/>
              <a:ext cx="1724" cy="297"/>
            </a:xfrm>
            <a:prstGeom prst="rect">
              <a:avLst/>
            </a:prstGeom>
            <a:noFill/>
            <a:ln w="9525" algn="ctr">
              <a:noFill/>
              <a:miter lim="800000"/>
              <a:headEnd/>
              <a:tailEnd/>
            </a:ln>
            <a:effectLst/>
          </p:spPr>
          <p:txBody>
            <a:bodyPr wrap="square">
              <a:spAutoFit/>
            </a:bodyPr>
            <a:lstStyle/>
            <a:p>
              <a:pPr algn="ctr" eaLnBrk="1" hangingPunct="1">
                <a:spcBef>
                  <a:spcPct val="20000"/>
                </a:spcBef>
                <a:buClr>
                  <a:schemeClr val="folHlink"/>
                </a:buClr>
                <a:buSzPct val="60000"/>
                <a:buFont typeface="Wingdings" pitchFamily="2" charset="2"/>
                <a:buNone/>
              </a:pPr>
              <a:r>
                <a:rPr lang="en-US" altLang="en-US" b="1" u="none" dirty="0">
                  <a:solidFill>
                    <a:srgbClr val="990099"/>
                  </a:solidFill>
                </a:rPr>
                <a:t>III-V band line-ups</a:t>
              </a:r>
            </a:p>
          </p:txBody>
        </p:sp>
        <p:sp>
          <p:nvSpPr>
            <p:cNvPr id="82" name="Text Box 35"/>
            <p:cNvSpPr txBox="1">
              <a:spLocks noChangeAspect="1" noChangeArrowheads="1"/>
            </p:cNvSpPr>
            <p:nvPr/>
          </p:nvSpPr>
          <p:spPr bwMode="auto">
            <a:xfrm>
              <a:off x="797" y="3293"/>
              <a:ext cx="2214" cy="245"/>
            </a:xfrm>
            <a:prstGeom prst="rect">
              <a:avLst/>
            </a:prstGeom>
            <a:noFill/>
            <a:ln w="9525" algn="ctr">
              <a:noFill/>
              <a:miter lim="800000"/>
              <a:headEnd/>
              <a:tailEnd/>
            </a:ln>
            <a:effectLst/>
          </p:spPr>
          <p:txBody>
            <a:bodyPr wrap="none">
              <a:spAutoFit/>
            </a:bodyPr>
            <a:lstStyle/>
            <a:p>
              <a:pPr algn="ctr" eaLnBrk="1" hangingPunct="1"/>
              <a:r>
                <a:rPr lang="en-US" altLang="en-US" sz="1400" u="none"/>
                <a:t>Vurgaftman &amp; Meyer, JAP(2001)</a:t>
              </a:r>
              <a:endParaRPr lang="ru-RU" altLang="en-US" sz="1400" u="none"/>
            </a:p>
          </p:txBody>
        </p:sp>
        <p:sp>
          <p:nvSpPr>
            <p:cNvPr id="83" name="Rectangle 36"/>
            <p:cNvSpPr>
              <a:spLocks noChangeAspect="1" noChangeArrowheads="1"/>
            </p:cNvSpPr>
            <p:nvPr/>
          </p:nvSpPr>
          <p:spPr bwMode="auto">
            <a:xfrm>
              <a:off x="2225" y="2047"/>
              <a:ext cx="362" cy="209"/>
            </a:xfrm>
            <a:prstGeom prst="rect">
              <a:avLst/>
            </a:prstGeom>
            <a:solidFill>
              <a:schemeClr val="bg1"/>
            </a:solidFill>
            <a:ln w="9525">
              <a:noFill/>
              <a:miter lim="800000"/>
              <a:headEnd/>
              <a:tailEnd/>
            </a:ln>
          </p:spPr>
          <p:txBody>
            <a:bodyPr/>
            <a:lstStyle/>
            <a:p>
              <a:pPr eaLnBrk="1" hangingPunct="1"/>
              <a:endParaRPr lang="en-GB"/>
            </a:p>
          </p:txBody>
        </p:sp>
        <p:sp>
          <p:nvSpPr>
            <p:cNvPr id="84" name="Freeform 37"/>
            <p:cNvSpPr>
              <a:spLocks noChangeAspect="1"/>
            </p:cNvSpPr>
            <p:nvPr/>
          </p:nvSpPr>
          <p:spPr bwMode="auto">
            <a:xfrm>
              <a:off x="2225" y="2250"/>
              <a:ext cx="365" cy="10"/>
            </a:xfrm>
            <a:custGeom>
              <a:avLst/>
              <a:gdLst>
                <a:gd name="T0" fmla="*/ 365 w 365"/>
                <a:gd name="T1" fmla="*/ 6 h 10"/>
                <a:gd name="T2" fmla="*/ 362 w 365"/>
                <a:gd name="T3" fmla="*/ 0 h 10"/>
                <a:gd name="T4" fmla="*/ 0 w 365"/>
                <a:gd name="T5" fmla="*/ 0 h 10"/>
                <a:gd name="T6" fmla="*/ 0 w 365"/>
                <a:gd name="T7" fmla="*/ 10 h 10"/>
                <a:gd name="T8" fmla="*/ 362 w 365"/>
                <a:gd name="T9" fmla="*/ 10 h 10"/>
                <a:gd name="T10" fmla="*/ 365 w 365"/>
                <a:gd name="T11" fmla="*/ 6 h 10"/>
                <a:gd name="T12" fmla="*/ 362 w 365"/>
                <a:gd name="T13" fmla="*/ 10 h 10"/>
                <a:gd name="T14" fmla="*/ 365 w 365"/>
                <a:gd name="T15" fmla="*/ 10 h 10"/>
                <a:gd name="T16" fmla="*/ 365 w 365"/>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5" h="10">
                  <a:moveTo>
                    <a:pt x="365" y="6"/>
                  </a:moveTo>
                  <a:lnTo>
                    <a:pt x="362" y="0"/>
                  </a:lnTo>
                  <a:lnTo>
                    <a:pt x="0" y="0"/>
                  </a:lnTo>
                  <a:lnTo>
                    <a:pt x="0" y="10"/>
                  </a:lnTo>
                  <a:lnTo>
                    <a:pt x="362" y="10"/>
                  </a:lnTo>
                  <a:lnTo>
                    <a:pt x="365" y="6"/>
                  </a:lnTo>
                  <a:lnTo>
                    <a:pt x="362" y="10"/>
                  </a:lnTo>
                  <a:lnTo>
                    <a:pt x="365" y="10"/>
                  </a:lnTo>
                  <a:lnTo>
                    <a:pt x="365" y="6"/>
                  </a:lnTo>
                  <a:close/>
                </a:path>
              </a:pathLst>
            </a:custGeom>
            <a:solidFill>
              <a:srgbClr val="1F1A17"/>
            </a:solidFill>
            <a:ln w="9525">
              <a:noFill/>
              <a:round/>
              <a:headEnd/>
              <a:tailEnd/>
            </a:ln>
          </p:spPr>
          <p:txBody>
            <a:bodyPr/>
            <a:lstStyle/>
            <a:p>
              <a:endParaRPr lang="es-ES"/>
            </a:p>
          </p:txBody>
        </p:sp>
        <p:sp>
          <p:nvSpPr>
            <p:cNvPr id="85" name="Freeform 38"/>
            <p:cNvSpPr>
              <a:spLocks noChangeAspect="1"/>
            </p:cNvSpPr>
            <p:nvPr/>
          </p:nvSpPr>
          <p:spPr bwMode="auto">
            <a:xfrm>
              <a:off x="2583" y="2043"/>
              <a:ext cx="7" cy="213"/>
            </a:xfrm>
            <a:custGeom>
              <a:avLst/>
              <a:gdLst>
                <a:gd name="T0" fmla="*/ 4 w 7"/>
                <a:gd name="T1" fmla="*/ 0 h 213"/>
                <a:gd name="T2" fmla="*/ 0 w 7"/>
                <a:gd name="T3" fmla="*/ 4 h 213"/>
                <a:gd name="T4" fmla="*/ 0 w 7"/>
                <a:gd name="T5" fmla="*/ 213 h 213"/>
                <a:gd name="T6" fmla="*/ 7 w 7"/>
                <a:gd name="T7" fmla="*/ 213 h 213"/>
                <a:gd name="T8" fmla="*/ 7 w 7"/>
                <a:gd name="T9" fmla="*/ 4 h 213"/>
                <a:gd name="T10" fmla="*/ 4 w 7"/>
                <a:gd name="T11" fmla="*/ 0 h 213"/>
                <a:gd name="T12" fmla="*/ 7 w 7"/>
                <a:gd name="T13" fmla="*/ 4 h 213"/>
                <a:gd name="T14" fmla="*/ 7 w 7"/>
                <a:gd name="T15" fmla="*/ 0 h 213"/>
                <a:gd name="T16" fmla="*/ 4 w 7"/>
                <a:gd name="T17" fmla="*/ 0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213">
                  <a:moveTo>
                    <a:pt x="4" y="0"/>
                  </a:moveTo>
                  <a:lnTo>
                    <a:pt x="0" y="4"/>
                  </a:lnTo>
                  <a:lnTo>
                    <a:pt x="0" y="213"/>
                  </a:lnTo>
                  <a:lnTo>
                    <a:pt x="7" y="213"/>
                  </a:lnTo>
                  <a:lnTo>
                    <a:pt x="7" y="4"/>
                  </a:lnTo>
                  <a:lnTo>
                    <a:pt x="4" y="0"/>
                  </a:lnTo>
                  <a:lnTo>
                    <a:pt x="7" y="4"/>
                  </a:lnTo>
                  <a:lnTo>
                    <a:pt x="7" y="0"/>
                  </a:lnTo>
                  <a:lnTo>
                    <a:pt x="4" y="0"/>
                  </a:lnTo>
                  <a:close/>
                </a:path>
              </a:pathLst>
            </a:custGeom>
            <a:solidFill>
              <a:srgbClr val="1F1A17"/>
            </a:solidFill>
            <a:ln w="9525">
              <a:noFill/>
              <a:round/>
              <a:headEnd/>
              <a:tailEnd/>
            </a:ln>
          </p:spPr>
          <p:txBody>
            <a:bodyPr/>
            <a:lstStyle/>
            <a:p>
              <a:endParaRPr lang="es-ES"/>
            </a:p>
          </p:txBody>
        </p:sp>
        <p:sp>
          <p:nvSpPr>
            <p:cNvPr id="86" name="Freeform 39"/>
            <p:cNvSpPr>
              <a:spLocks noChangeAspect="1"/>
            </p:cNvSpPr>
            <p:nvPr/>
          </p:nvSpPr>
          <p:spPr bwMode="auto">
            <a:xfrm>
              <a:off x="2221" y="2043"/>
              <a:ext cx="366" cy="8"/>
            </a:xfrm>
            <a:custGeom>
              <a:avLst/>
              <a:gdLst>
                <a:gd name="T0" fmla="*/ 0 w 366"/>
                <a:gd name="T1" fmla="*/ 4 h 8"/>
                <a:gd name="T2" fmla="*/ 4 w 366"/>
                <a:gd name="T3" fmla="*/ 8 h 8"/>
                <a:gd name="T4" fmla="*/ 366 w 366"/>
                <a:gd name="T5" fmla="*/ 8 h 8"/>
                <a:gd name="T6" fmla="*/ 366 w 366"/>
                <a:gd name="T7" fmla="*/ 0 h 8"/>
                <a:gd name="T8" fmla="*/ 4 w 366"/>
                <a:gd name="T9" fmla="*/ 0 h 8"/>
                <a:gd name="T10" fmla="*/ 0 w 366"/>
                <a:gd name="T11" fmla="*/ 4 h 8"/>
                <a:gd name="T12" fmla="*/ 4 w 366"/>
                <a:gd name="T13" fmla="*/ 0 h 8"/>
                <a:gd name="T14" fmla="*/ 0 w 366"/>
                <a:gd name="T15" fmla="*/ 0 h 8"/>
                <a:gd name="T16" fmla="*/ 0 w 36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 h="8">
                  <a:moveTo>
                    <a:pt x="0" y="4"/>
                  </a:moveTo>
                  <a:lnTo>
                    <a:pt x="4" y="8"/>
                  </a:lnTo>
                  <a:lnTo>
                    <a:pt x="366" y="8"/>
                  </a:lnTo>
                  <a:lnTo>
                    <a:pt x="366" y="0"/>
                  </a:lnTo>
                  <a:lnTo>
                    <a:pt x="4" y="0"/>
                  </a:lnTo>
                  <a:lnTo>
                    <a:pt x="0" y="4"/>
                  </a:lnTo>
                  <a:lnTo>
                    <a:pt x="4" y="0"/>
                  </a:lnTo>
                  <a:lnTo>
                    <a:pt x="0" y="0"/>
                  </a:lnTo>
                  <a:lnTo>
                    <a:pt x="0" y="4"/>
                  </a:lnTo>
                  <a:close/>
                </a:path>
              </a:pathLst>
            </a:custGeom>
            <a:solidFill>
              <a:srgbClr val="1F1A17"/>
            </a:solidFill>
            <a:ln w="9525">
              <a:noFill/>
              <a:round/>
              <a:headEnd/>
              <a:tailEnd/>
            </a:ln>
          </p:spPr>
          <p:txBody>
            <a:bodyPr/>
            <a:lstStyle/>
            <a:p>
              <a:endParaRPr lang="es-ES"/>
            </a:p>
          </p:txBody>
        </p:sp>
        <p:sp>
          <p:nvSpPr>
            <p:cNvPr id="87" name="Freeform 40"/>
            <p:cNvSpPr>
              <a:spLocks noChangeAspect="1"/>
            </p:cNvSpPr>
            <p:nvPr/>
          </p:nvSpPr>
          <p:spPr bwMode="auto">
            <a:xfrm>
              <a:off x="2221" y="2047"/>
              <a:ext cx="8" cy="213"/>
            </a:xfrm>
            <a:custGeom>
              <a:avLst/>
              <a:gdLst>
                <a:gd name="T0" fmla="*/ 4 w 8"/>
                <a:gd name="T1" fmla="*/ 213 h 213"/>
                <a:gd name="T2" fmla="*/ 8 w 8"/>
                <a:gd name="T3" fmla="*/ 209 h 213"/>
                <a:gd name="T4" fmla="*/ 8 w 8"/>
                <a:gd name="T5" fmla="*/ 0 h 213"/>
                <a:gd name="T6" fmla="*/ 0 w 8"/>
                <a:gd name="T7" fmla="*/ 0 h 213"/>
                <a:gd name="T8" fmla="*/ 0 w 8"/>
                <a:gd name="T9" fmla="*/ 209 h 213"/>
                <a:gd name="T10" fmla="*/ 4 w 8"/>
                <a:gd name="T11" fmla="*/ 213 h 213"/>
                <a:gd name="T12" fmla="*/ 0 w 8"/>
                <a:gd name="T13" fmla="*/ 209 h 213"/>
                <a:gd name="T14" fmla="*/ 0 w 8"/>
                <a:gd name="T15" fmla="*/ 213 h 213"/>
                <a:gd name="T16" fmla="*/ 4 w 8"/>
                <a:gd name="T17" fmla="*/ 213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13">
                  <a:moveTo>
                    <a:pt x="4" y="213"/>
                  </a:moveTo>
                  <a:lnTo>
                    <a:pt x="8" y="209"/>
                  </a:lnTo>
                  <a:lnTo>
                    <a:pt x="8" y="0"/>
                  </a:lnTo>
                  <a:lnTo>
                    <a:pt x="0" y="0"/>
                  </a:lnTo>
                  <a:lnTo>
                    <a:pt x="0" y="209"/>
                  </a:lnTo>
                  <a:lnTo>
                    <a:pt x="4" y="213"/>
                  </a:lnTo>
                  <a:lnTo>
                    <a:pt x="0" y="209"/>
                  </a:lnTo>
                  <a:lnTo>
                    <a:pt x="0" y="213"/>
                  </a:lnTo>
                  <a:lnTo>
                    <a:pt x="4" y="213"/>
                  </a:lnTo>
                  <a:close/>
                </a:path>
              </a:pathLst>
            </a:custGeom>
            <a:solidFill>
              <a:srgbClr val="1F1A17"/>
            </a:solidFill>
            <a:ln w="9525">
              <a:noFill/>
              <a:round/>
              <a:headEnd/>
              <a:tailEnd/>
            </a:ln>
          </p:spPr>
          <p:txBody>
            <a:bodyPr/>
            <a:lstStyle/>
            <a:p>
              <a:endParaRPr lang="es-ES"/>
            </a:p>
          </p:txBody>
        </p:sp>
        <p:sp>
          <p:nvSpPr>
            <p:cNvPr id="88" name="Rectangle 41"/>
            <p:cNvSpPr>
              <a:spLocks noChangeAspect="1" noChangeArrowheads="1"/>
            </p:cNvSpPr>
            <p:nvPr/>
          </p:nvSpPr>
          <p:spPr bwMode="auto">
            <a:xfrm>
              <a:off x="1147" y="1131"/>
              <a:ext cx="342" cy="1489"/>
            </a:xfrm>
            <a:prstGeom prst="rect">
              <a:avLst/>
            </a:prstGeom>
            <a:solidFill>
              <a:srgbClr val="DFDFDE"/>
            </a:solidFill>
            <a:ln w="9525">
              <a:noFill/>
              <a:miter lim="800000"/>
              <a:headEnd/>
              <a:tailEnd/>
            </a:ln>
          </p:spPr>
          <p:txBody>
            <a:bodyPr/>
            <a:lstStyle/>
            <a:p>
              <a:pPr eaLnBrk="1" hangingPunct="1"/>
              <a:endParaRPr lang="en-GB"/>
            </a:p>
          </p:txBody>
        </p:sp>
        <p:sp>
          <p:nvSpPr>
            <p:cNvPr id="89" name="Freeform 42"/>
            <p:cNvSpPr>
              <a:spLocks noChangeAspect="1"/>
            </p:cNvSpPr>
            <p:nvPr/>
          </p:nvSpPr>
          <p:spPr bwMode="auto">
            <a:xfrm>
              <a:off x="1147" y="2616"/>
              <a:ext cx="346" cy="8"/>
            </a:xfrm>
            <a:custGeom>
              <a:avLst/>
              <a:gdLst>
                <a:gd name="T0" fmla="*/ 346 w 346"/>
                <a:gd name="T1" fmla="*/ 4 h 8"/>
                <a:gd name="T2" fmla="*/ 342 w 346"/>
                <a:gd name="T3" fmla="*/ 0 h 8"/>
                <a:gd name="T4" fmla="*/ 0 w 346"/>
                <a:gd name="T5" fmla="*/ 0 h 8"/>
                <a:gd name="T6" fmla="*/ 0 w 346"/>
                <a:gd name="T7" fmla="*/ 8 h 8"/>
                <a:gd name="T8" fmla="*/ 342 w 346"/>
                <a:gd name="T9" fmla="*/ 8 h 8"/>
                <a:gd name="T10" fmla="*/ 346 w 346"/>
                <a:gd name="T11" fmla="*/ 4 h 8"/>
                <a:gd name="T12" fmla="*/ 342 w 346"/>
                <a:gd name="T13" fmla="*/ 8 h 8"/>
                <a:gd name="T14" fmla="*/ 346 w 346"/>
                <a:gd name="T15" fmla="*/ 8 h 8"/>
                <a:gd name="T16" fmla="*/ 346 w 34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6" h="8">
                  <a:moveTo>
                    <a:pt x="346" y="4"/>
                  </a:moveTo>
                  <a:lnTo>
                    <a:pt x="342" y="0"/>
                  </a:lnTo>
                  <a:lnTo>
                    <a:pt x="0" y="0"/>
                  </a:lnTo>
                  <a:lnTo>
                    <a:pt x="0" y="8"/>
                  </a:lnTo>
                  <a:lnTo>
                    <a:pt x="342" y="8"/>
                  </a:lnTo>
                  <a:lnTo>
                    <a:pt x="346" y="4"/>
                  </a:lnTo>
                  <a:lnTo>
                    <a:pt x="342" y="8"/>
                  </a:lnTo>
                  <a:lnTo>
                    <a:pt x="346" y="8"/>
                  </a:lnTo>
                  <a:lnTo>
                    <a:pt x="346" y="4"/>
                  </a:lnTo>
                  <a:close/>
                </a:path>
              </a:pathLst>
            </a:custGeom>
            <a:solidFill>
              <a:srgbClr val="1F1A17"/>
            </a:solidFill>
            <a:ln w="9525">
              <a:noFill/>
              <a:round/>
              <a:headEnd/>
              <a:tailEnd/>
            </a:ln>
          </p:spPr>
          <p:txBody>
            <a:bodyPr/>
            <a:lstStyle/>
            <a:p>
              <a:endParaRPr lang="es-ES"/>
            </a:p>
          </p:txBody>
        </p:sp>
        <p:sp>
          <p:nvSpPr>
            <p:cNvPr id="90" name="Freeform 43"/>
            <p:cNvSpPr>
              <a:spLocks noChangeAspect="1"/>
            </p:cNvSpPr>
            <p:nvPr/>
          </p:nvSpPr>
          <p:spPr bwMode="auto">
            <a:xfrm>
              <a:off x="1485" y="1127"/>
              <a:ext cx="8" cy="1493"/>
            </a:xfrm>
            <a:custGeom>
              <a:avLst/>
              <a:gdLst>
                <a:gd name="T0" fmla="*/ 4 w 8"/>
                <a:gd name="T1" fmla="*/ 0 h 1493"/>
                <a:gd name="T2" fmla="*/ 0 w 8"/>
                <a:gd name="T3" fmla="*/ 4 h 1493"/>
                <a:gd name="T4" fmla="*/ 0 w 8"/>
                <a:gd name="T5" fmla="*/ 1493 h 1493"/>
                <a:gd name="T6" fmla="*/ 8 w 8"/>
                <a:gd name="T7" fmla="*/ 1493 h 1493"/>
                <a:gd name="T8" fmla="*/ 8 w 8"/>
                <a:gd name="T9" fmla="*/ 4 h 1493"/>
                <a:gd name="T10" fmla="*/ 4 w 8"/>
                <a:gd name="T11" fmla="*/ 0 h 1493"/>
                <a:gd name="T12" fmla="*/ 8 w 8"/>
                <a:gd name="T13" fmla="*/ 4 h 1493"/>
                <a:gd name="T14" fmla="*/ 8 w 8"/>
                <a:gd name="T15" fmla="*/ 0 h 1493"/>
                <a:gd name="T16" fmla="*/ 4 w 8"/>
                <a:gd name="T17" fmla="*/ 0 h 1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493">
                  <a:moveTo>
                    <a:pt x="4" y="0"/>
                  </a:moveTo>
                  <a:lnTo>
                    <a:pt x="0" y="4"/>
                  </a:lnTo>
                  <a:lnTo>
                    <a:pt x="0" y="1493"/>
                  </a:lnTo>
                  <a:lnTo>
                    <a:pt x="8" y="1493"/>
                  </a:lnTo>
                  <a:lnTo>
                    <a:pt x="8" y="4"/>
                  </a:lnTo>
                  <a:lnTo>
                    <a:pt x="4" y="0"/>
                  </a:lnTo>
                  <a:lnTo>
                    <a:pt x="8" y="4"/>
                  </a:lnTo>
                  <a:lnTo>
                    <a:pt x="8" y="0"/>
                  </a:lnTo>
                  <a:lnTo>
                    <a:pt x="4" y="0"/>
                  </a:lnTo>
                  <a:close/>
                </a:path>
              </a:pathLst>
            </a:custGeom>
            <a:solidFill>
              <a:srgbClr val="1F1A17"/>
            </a:solidFill>
            <a:ln w="9525">
              <a:noFill/>
              <a:round/>
              <a:headEnd/>
              <a:tailEnd/>
            </a:ln>
          </p:spPr>
          <p:txBody>
            <a:bodyPr/>
            <a:lstStyle/>
            <a:p>
              <a:endParaRPr lang="es-ES"/>
            </a:p>
          </p:txBody>
        </p:sp>
        <p:sp>
          <p:nvSpPr>
            <p:cNvPr id="91" name="Freeform 44"/>
            <p:cNvSpPr>
              <a:spLocks noChangeAspect="1"/>
            </p:cNvSpPr>
            <p:nvPr/>
          </p:nvSpPr>
          <p:spPr bwMode="auto">
            <a:xfrm>
              <a:off x="1143" y="1127"/>
              <a:ext cx="346" cy="8"/>
            </a:xfrm>
            <a:custGeom>
              <a:avLst/>
              <a:gdLst>
                <a:gd name="T0" fmla="*/ 0 w 346"/>
                <a:gd name="T1" fmla="*/ 4 h 8"/>
                <a:gd name="T2" fmla="*/ 4 w 346"/>
                <a:gd name="T3" fmla="*/ 8 h 8"/>
                <a:gd name="T4" fmla="*/ 346 w 346"/>
                <a:gd name="T5" fmla="*/ 8 h 8"/>
                <a:gd name="T6" fmla="*/ 346 w 346"/>
                <a:gd name="T7" fmla="*/ 0 h 8"/>
                <a:gd name="T8" fmla="*/ 4 w 346"/>
                <a:gd name="T9" fmla="*/ 0 h 8"/>
                <a:gd name="T10" fmla="*/ 0 w 346"/>
                <a:gd name="T11" fmla="*/ 4 h 8"/>
                <a:gd name="T12" fmla="*/ 4 w 346"/>
                <a:gd name="T13" fmla="*/ 0 h 8"/>
                <a:gd name="T14" fmla="*/ 0 w 346"/>
                <a:gd name="T15" fmla="*/ 0 h 8"/>
                <a:gd name="T16" fmla="*/ 0 w 34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6" h="8">
                  <a:moveTo>
                    <a:pt x="0" y="4"/>
                  </a:moveTo>
                  <a:lnTo>
                    <a:pt x="4" y="8"/>
                  </a:lnTo>
                  <a:lnTo>
                    <a:pt x="346" y="8"/>
                  </a:lnTo>
                  <a:lnTo>
                    <a:pt x="346" y="0"/>
                  </a:lnTo>
                  <a:lnTo>
                    <a:pt x="4" y="0"/>
                  </a:lnTo>
                  <a:lnTo>
                    <a:pt x="0" y="4"/>
                  </a:lnTo>
                  <a:lnTo>
                    <a:pt x="4" y="0"/>
                  </a:lnTo>
                  <a:lnTo>
                    <a:pt x="0" y="0"/>
                  </a:lnTo>
                  <a:lnTo>
                    <a:pt x="0" y="4"/>
                  </a:lnTo>
                  <a:close/>
                </a:path>
              </a:pathLst>
            </a:custGeom>
            <a:solidFill>
              <a:srgbClr val="1F1A17"/>
            </a:solidFill>
            <a:ln w="9525">
              <a:noFill/>
              <a:round/>
              <a:headEnd/>
              <a:tailEnd/>
            </a:ln>
          </p:spPr>
          <p:txBody>
            <a:bodyPr/>
            <a:lstStyle/>
            <a:p>
              <a:endParaRPr lang="es-ES"/>
            </a:p>
          </p:txBody>
        </p:sp>
        <p:sp>
          <p:nvSpPr>
            <p:cNvPr id="92" name="Freeform 45"/>
            <p:cNvSpPr>
              <a:spLocks noChangeAspect="1"/>
            </p:cNvSpPr>
            <p:nvPr/>
          </p:nvSpPr>
          <p:spPr bwMode="auto">
            <a:xfrm>
              <a:off x="1143" y="1131"/>
              <a:ext cx="10" cy="1493"/>
            </a:xfrm>
            <a:custGeom>
              <a:avLst/>
              <a:gdLst>
                <a:gd name="T0" fmla="*/ 4 w 10"/>
                <a:gd name="T1" fmla="*/ 1493 h 1493"/>
                <a:gd name="T2" fmla="*/ 10 w 10"/>
                <a:gd name="T3" fmla="*/ 1489 h 1493"/>
                <a:gd name="T4" fmla="*/ 10 w 10"/>
                <a:gd name="T5" fmla="*/ 0 h 1493"/>
                <a:gd name="T6" fmla="*/ 0 w 10"/>
                <a:gd name="T7" fmla="*/ 0 h 1493"/>
                <a:gd name="T8" fmla="*/ 0 w 10"/>
                <a:gd name="T9" fmla="*/ 1489 h 1493"/>
                <a:gd name="T10" fmla="*/ 4 w 10"/>
                <a:gd name="T11" fmla="*/ 1493 h 1493"/>
                <a:gd name="T12" fmla="*/ 0 w 10"/>
                <a:gd name="T13" fmla="*/ 1489 h 1493"/>
                <a:gd name="T14" fmla="*/ 0 w 10"/>
                <a:gd name="T15" fmla="*/ 1493 h 1493"/>
                <a:gd name="T16" fmla="*/ 4 w 10"/>
                <a:gd name="T17" fmla="*/ 1493 h 1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493">
                  <a:moveTo>
                    <a:pt x="4" y="1493"/>
                  </a:moveTo>
                  <a:lnTo>
                    <a:pt x="10" y="1489"/>
                  </a:lnTo>
                  <a:lnTo>
                    <a:pt x="10" y="0"/>
                  </a:lnTo>
                  <a:lnTo>
                    <a:pt x="0" y="0"/>
                  </a:lnTo>
                  <a:lnTo>
                    <a:pt x="0" y="1489"/>
                  </a:lnTo>
                  <a:lnTo>
                    <a:pt x="4" y="1493"/>
                  </a:lnTo>
                  <a:lnTo>
                    <a:pt x="0" y="1489"/>
                  </a:lnTo>
                  <a:lnTo>
                    <a:pt x="0" y="1493"/>
                  </a:lnTo>
                  <a:lnTo>
                    <a:pt x="4" y="1493"/>
                  </a:lnTo>
                  <a:close/>
                </a:path>
              </a:pathLst>
            </a:custGeom>
            <a:solidFill>
              <a:srgbClr val="1F1A17"/>
            </a:solidFill>
            <a:ln w="9525">
              <a:noFill/>
              <a:round/>
              <a:headEnd/>
              <a:tailEnd/>
            </a:ln>
          </p:spPr>
          <p:txBody>
            <a:bodyPr/>
            <a:lstStyle/>
            <a:p>
              <a:endParaRPr lang="es-ES"/>
            </a:p>
          </p:txBody>
        </p:sp>
        <p:sp>
          <p:nvSpPr>
            <p:cNvPr id="93" name="Rectangle 46"/>
            <p:cNvSpPr>
              <a:spLocks noChangeAspect="1" noChangeArrowheads="1"/>
            </p:cNvSpPr>
            <p:nvPr/>
          </p:nvSpPr>
          <p:spPr bwMode="auto">
            <a:xfrm>
              <a:off x="1151" y="2442"/>
              <a:ext cx="324" cy="172"/>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-0.41</a:t>
              </a:r>
              <a:endParaRPr lang="ru-RU" altLang="en-US" sz="1400" u="none">
                <a:latin typeface="Tahoma" pitchFamily="34" charset="0"/>
              </a:endParaRPr>
            </a:p>
          </p:txBody>
        </p:sp>
        <p:sp>
          <p:nvSpPr>
            <p:cNvPr id="94" name="Rectangle 47"/>
            <p:cNvSpPr>
              <a:spLocks noChangeAspect="1" noChangeArrowheads="1"/>
            </p:cNvSpPr>
            <p:nvPr/>
          </p:nvSpPr>
          <p:spPr bwMode="auto">
            <a:xfrm>
              <a:off x="1833" y="1574"/>
              <a:ext cx="396" cy="712"/>
            </a:xfrm>
            <a:prstGeom prst="rect">
              <a:avLst/>
            </a:prstGeom>
            <a:solidFill>
              <a:srgbClr val="DFDFDE"/>
            </a:solidFill>
            <a:ln w="9525">
              <a:noFill/>
              <a:miter lim="800000"/>
              <a:headEnd/>
              <a:tailEnd/>
            </a:ln>
          </p:spPr>
          <p:txBody>
            <a:bodyPr/>
            <a:lstStyle/>
            <a:p>
              <a:pPr eaLnBrk="1" hangingPunct="1"/>
              <a:endParaRPr lang="en-GB"/>
            </a:p>
          </p:txBody>
        </p:sp>
        <p:sp>
          <p:nvSpPr>
            <p:cNvPr id="95" name="Freeform 48"/>
            <p:cNvSpPr>
              <a:spLocks noChangeAspect="1"/>
            </p:cNvSpPr>
            <p:nvPr/>
          </p:nvSpPr>
          <p:spPr bwMode="auto">
            <a:xfrm>
              <a:off x="1833" y="2280"/>
              <a:ext cx="400" cy="10"/>
            </a:xfrm>
            <a:custGeom>
              <a:avLst/>
              <a:gdLst>
                <a:gd name="T0" fmla="*/ 400 w 400"/>
                <a:gd name="T1" fmla="*/ 6 h 10"/>
                <a:gd name="T2" fmla="*/ 396 w 400"/>
                <a:gd name="T3" fmla="*/ 0 h 10"/>
                <a:gd name="T4" fmla="*/ 0 w 400"/>
                <a:gd name="T5" fmla="*/ 0 h 10"/>
                <a:gd name="T6" fmla="*/ 0 w 400"/>
                <a:gd name="T7" fmla="*/ 10 h 10"/>
                <a:gd name="T8" fmla="*/ 396 w 400"/>
                <a:gd name="T9" fmla="*/ 10 h 10"/>
                <a:gd name="T10" fmla="*/ 400 w 400"/>
                <a:gd name="T11" fmla="*/ 6 h 10"/>
                <a:gd name="T12" fmla="*/ 396 w 400"/>
                <a:gd name="T13" fmla="*/ 10 h 10"/>
                <a:gd name="T14" fmla="*/ 400 w 400"/>
                <a:gd name="T15" fmla="*/ 10 h 10"/>
                <a:gd name="T16" fmla="*/ 400 w 400"/>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10">
                  <a:moveTo>
                    <a:pt x="400" y="6"/>
                  </a:moveTo>
                  <a:lnTo>
                    <a:pt x="396" y="0"/>
                  </a:lnTo>
                  <a:lnTo>
                    <a:pt x="0" y="0"/>
                  </a:lnTo>
                  <a:lnTo>
                    <a:pt x="0" y="10"/>
                  </a:lnTo>
                  <a:lnTo>
                    <a:pt x="396" y="10"/>
                  </a:lnTo>
                  <a:lnTo>
                    <a:pt x="400" y="6"/>
                  </a:lnTo>
                  <a:lnTo>
                    <a:pt x="396" y="10"/>
                  </a:lnTo>
                  <a:lnTo>
                    <a:pt x="400" y="10"/>
                  </a:lnTo>
                  <a:lnTo>
                    <a:pt x="400" y="6"/>
                  </a:lnTo>
                  <a:close/>
                </a:path>
              </a:pathLst>
            </a:custGeom>
            <a:solidFill>
              <a:srgbClr val="1F1A17"/>
            </a:solidFill>
            <a:ln w="9525">
              <a:noFill/>
              <a:round/>
              <a:headEnd/>
              <a:tailEnd/>
            </a:ln>
          </p:spPr>
          <p:txBody>
            <a:bodyPr/>
            <a:lstStyle/>
            <a:p>
              <a:endParaRPr lang="es-ES"/>
            </a:p>
          </p:txBody>
        </p:sp>
        <p:sp>
          <p:nvSpPr>
            <p:cNvPr id="96" name="Freeform 49"/>
            <p:cNvSpPr>
              <a:spLocks noChangeAspect="1"/>
            </p:cNvSpPr>
            <p:nvPr/>
          </p:nvSpPr>
          <p:spPr bwMode="auto">
            <a:xfrm>
              <a:off x="2223" y="1570"/>
              <a:ext cx="10" cy="716"/>
            </a:xfrm>
            <a:custGeom>
              <a:avLst/>
              <a:gdLst>
                <a:gd name="T0" fmla="*/ 6 w 10"/>
                <a:gd name="T1" fmla="*/ 0 h 716"/>
                <a:gd name="T2" fmla="*/ 0 w 10"/>
                <a:gd name="T3" fmla="*/ 4 h 716"/>
                <a:gd name="T4" fmla="*/ 0 w 10"/>
                <a:gd name="T5" fmla="*/ 716 h 716"/>
                <a:gd name="T6" fmla="*/ 10 w 10"/>
                <a:gd name="T7" fmla="*/ 716 h 716"/>
                <a:gd name="T8" fmla="*/ 10 w 10"/>
                <a:gd name="T9" fmla="*/ 4 h 716"/>
                <a:gd name="T10" fmla="*/ 6 w 10"/>
                <a:gd name="T11" fmla="*/ 0 h 716"/>
                <a:gd name="T12" fmla="*/ 10 w 10"/>
                <a:gd name="T13" fmla="*/ 4 h 716"/>
                <a:gd name="T14" fmla="*/ 10 w 10"/>
                <a:gd name="T15" fmla="*/ 0 h 716"/>
                <a:gd name="T16" fmla="*/ 6 w 10"/>
                <a:gd name="T17" fmla="*/ 0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716">
                  <a:moveTo>
                    <a:pt x="6" y="0"/>
                  </a:moveTo>
                  <a:lnTo>
                    <a:pt x="0" y="4"/>
                  </a:lnTo>
                  <a:lnTo>
                    <a:pt x="0" y="716"/>
                  </a:lnTo>
                  <a:lnTo>
                    <a:pt x="10" y="716"/>
                  </a:lnTo>
                  <a:lnTo>
                    <a:pt x="10" y="4"/>
                  </a:lnTo>
                  <a:lnTo>
                    <a:pt x="6" y="0"/>
                  </a:lnTo>
                  <a:lnTo>
                    <a:pt x="10" y="4"/>
                  </a:lnTo>
                  <a:lnTo>
                    <a:pt x="10" y="0"/>
                  </a:lnTo>
                  <a:lnTo>
                    <a:pt x="6" y="0"/>
                  </a:lnTo>
                  <a:close/>
                </a:path>
              </a:pathLst>
            </a:custGeom>
            <a:solidFill>
              <a:srgbClr val="1F1A17"/>
            </a:solidFill>
            <a:ln w="9525">
              <a:noFill/>
              <a:round/>
              <a:headEnd/>
              <a:tailEnd/>
            </a:ln>
          </p:spPr>
          <p:txBody>
            <a:bodyPr/>
            <a:lstStyle/>
            <a:p>
              <a:endParaRPr lang="es-ES"/>
            </a:p>
          </p:txBody>
        </p:sp>
        <p:sp>
          <p:nvSpPr>
            <p:cNvPr id="97" name="Freeform 50"/>
            <p:cNvSpPr>
              <a:spLocks noChangeAspect="1"/>
            </p:cNvSpPr>
            <p:nvPr/>
          </p:nvSpPr>
          <p:spPr bwMode="auto">
            <a:xfrm>
              <a:off x="1829" y="1570"/>
              <a:ext cx="400" cy="8"/>
            </a:xfrm>
            <a:custGeom>
              <a:avLst/>
              <a:gdLst>
                <a:gd name="T0" fmla="*/ 0 w 400"/>
                <a:gd name="T1" fmla="*/ 4 h 8"/>
                <a:gd name="T2" fmla="*/ 4 w 400"/>
                <a:gd name="T3" fmla="*/ 8 h 8"/>
                <a:gd name="T4" fmla="*/ 400 w 400"/>
                <a:gd name="T5" fmla="*/ 8 h 8"/>
                <a:gd name="T6" fmla="*/ 400 w 400"/>
                <a:gd name="T7" fmla="*/ 0 h 8"/>
                <a:gd name="T8" fmla="*/ 4 w 400"/>
                <a:gd name="T9" fmla="*/ 0 h 8"/>
                <a:gd name="T10" fmla="*/ 0 w 400"/>
                <a:gd name="T11" fmla="*/ 4 h 8"/>
                <a:gd name="T12" fmla="*/ 4 w 400"/>
                <a:gd name="T13" fmla="*/ 0 h 8"/>
                <a:gd name="T14" fmla="*/ 0 w 400"/>
                <a:gd name="T15" fmla="*/ 0 h 8"/>
                <a:gd name="T16" fmla="*/ 0 w 400"/>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8">
                  <a:moveTo>
                    <a:pt x="0" y="4"/>
                  </a:moveTo>
                  <a:lnTo>
                    <a:pt x="4" y="8"/>
                  </a:lnTo>
                  <a:lnTo>
                    <a:pt x="400" y="8"/>
                  </a:lnTo>
                  <a:lnTo>
                    <a:pt x="400" y="0"/>
                  </a:lnTo>
                  <a:lnTo>
                    <a:pt x="4" y="0"/>
                  </a:lnTo>
                  <a:lnTo>
                    <a:pt x="0" y="4"/>
                  </a:lnTo>
                  <a:lnTo>
                    <a:pt x="4" y="0"/>
                  </a:lnTo>
                  <a:lnTo>
                    <a:pt x="0" y="0"/>
                  </a:lnTo>
                  <a:lnTo>
                    <a:pt x="0" y="4"/>
                  </a:lnTo>
                  <a:close/>
                </a:path>
              </a:pathLst>
            </a:custGeom>
            <a:solidFill>
              <a:srgbClr val="1F1A17"/>
            </a:solidFill>
            <a:ln w="9525">
              <a:noFill/>
              <a:round/>
              <a:headEnd/>
              <a:tailEnd/>
            </a:ln>
          </p:spPr>
          <p:txBody>
            <a:bodyPr/>
            <a:lstStyle/>
            <a:p>
              <a:endParaRPr lang="es-ES"/>
            </a:p>
          </p:txBody>
        </p:sp>
        <p:sp>
          <p:nvSpPr>
            <p:cNvPr id="98" name="Freeform 51"/>
            <p:cNvSpPr>
              <a:spLocks noChangeAspect="1"/>
            </p:cNvSpPr>
            <p:nvPr/>
          </p:nvSpPr>
          <p:spPr bwMode="auto">
            <a:xfrm>
              <a:off x="1829" y="1574"/>
              <a:ext cx="8" cy="716"/>
            </a:xfrm>
            <a:custGeom>
              <a:avLst/>
              <a:gdLst>
                <a:gd name="T0" fmla="*/ 4 w 8"/>
                <a:gd name="T1" fmla="*/ 716 h 716"/>
                <a:gd name="T2" fmla="*/ 8 w 8"/>
                <a:gd name="T3" fmla="*/ 712 h 716"/>
                <a:gd name="T4" fmla="*/ 8 w 8"/>
                <a:gd name="T5" fmla="*/ 0 h 716"/>
                <a:gd name="T6" fmla="*/ 0 w 8"/>
                <a:gd name="T7" fmla="*/ 0 h 716"/>
                <a:gd name="T8" fmla="*/ 0 w 8"/>
                <a:gd name="T9" fmla="*/ 712 h 716"/>
                <a:gd name="T10" fmla="*/ 4 w 8"/>
                <a:gd name="T11" fmla="*/ 716 h 716"/>
                <a:gd name="T12" fmla="*/ 0 w 8"/>
                <a:gd name="T13" fmla="*/ 712 h 716"/>
                <a:gd name="T14" fmla="*/ 0 w 8"/>
                <a:gd name="T15" fmla="*/ 716 h 716"/>
                <a:gd name="T16" fmla="*/ 4 w 8"/>
                <a:gd name="T17" fmla="*/ 716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716">
                  <a:moveTo>
                    <a:pt x="4" y="716"/>
                  </a:moveTo>
                  <a:lnTo>
                    <a:pt x="8" y="712"/>
                  </a:lnTo>
                  <a:lnTo>
                    <a:pt x="8" y="0"/>
                  </a:lnTo>
                  <a:lnTo>
                    <a:pt x="0" y="0"/>
                  </a:lnTo>
                  <a:lnTo>
                    <a:pt x="0" y="712"/>
                  </a:lnTo>
                  <a:lnTo>
                    <a:pt x="4" y="716"/>
                  </a:lnTo>
                  <a:lnTo>
                    <a:pt x="0" y="712"/>
                  </a:lnTo>
                  <a:lnTo>
                    <a:pt x="0" y="716"/>
                  </a:lnTo>
                  <a:lnTo>
                    <a:pt x="4" y="716"/>
                  </a:lnTo>
                  <a:close/>
                </a:path>
              </a:pathLst>
            </a:custGeom>
            <a:solidFill>
              <a:srgbClr val="1F1A17"/>
            </a:solidFill>
            <a:ln w="9525">
              <a:noFill/>
              <a:round/>
              <a:headEnd/>
              <a:tailEnd/>
            </a:ln>
          </p:spPr>
          <p:txBody>
            <a:bodyPr/>
            <a:lstStyle/>
            <a:p>
              <a:endParaRPr lang="es-ES"/>
            </a:p>
          </p:txBody>
        </p:sp>
        <p:sp>
          <p:nvSpPr>
            <p:cNvPr id="99" name="Rectangle 52"/>
            <p:cNvSpPr>
              <a:spLocks noChangeAspect="1" noChangeArrowheads="1"/>
            </p:cNvSpPr>
            <p:nvPr/>
          </p:nvSpPr>
          <p:spPr bwMode="auto">
            <a:xfrm>
              <a:off x="1913" y="2297"/>
              <a:ext cx="325"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dirty="0">
                  <a:solidFill>
                    <a:srgbClr val="1F1A17"/>
                  </a:solidFill>
                </a:rPr>
                <a:t>-0.03</a:t>
              </a:r>
              <a:endParaRPr lang="ru-RU" altLang="en-US" sz="1400" u="none" dirty="0">
                <a:latin typeface="Tahoma" pitchFamily="34" charset="0"/>
              </a:endParaRPr>
            </a:p>
          </p:txBody>
        </p:sp>
        <p:sp>
          <p:nvSpPr>
            <p:cNvPr id="100" name="Rectangle 53"/>
            <p:cNvSpPr>
              <a:spLocks noChangeAspect="1" noChangeArrowheads="1"/>
            </p:cNvSpPr>
            <p:nvPr/>
          </p:nvSpPr>
          <p:spPr bwMode="auto">
            <a:xfrm>
              <a:off x="1928" y="1392"/>
              <a:ext cx="278"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0.78</a:t>
              </a:r>
              <a:endParaRPr lang="ru-RU" altLang="en-US" sz="1400" u="none">
                <a:latin typeface="Tahoma" pitchFamily="34" charset="0"/>
              </a:endParaRPr>
            </a:p>
          </p:txBody>
        </p:sp>
        <p:sp>
          <p:nvSpPr>
            <p:cNvPr id="101" name="Rectangle 54"/>
            <p:cNvSpPr>
              <a:spLocks noChangeAspect="1" noChangeArrowheads="1"/>
            </p:cNvSpPr>
            <p:nvPr/>
          </p:nvSpPr>
          <p:spPr bwMode="auto">
            <a:xfrm>
              <a:off x="2379" y="2274"/>
              <a:ext cx="79"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a:t>
              </a:r>
              <a:endParaRPr lang="ru-RU" altLang="en-US" sz="1400" u="none">
                <a:latin typeface="Tahoma" pitchFamily="34" charset="0"/>
              </a:endParaRPr>
            </a:p>
          </p:txBody>
        </p:sp>
        <p:sp>
          <p:nvSpPr>
            <p:cNvPr id="102" name="Rectangle 55"/>
            <p:cNvSpPr>
              <a:spLocks noChangeAspect="1" noChangeArrowheads="1"/>
            </p:cNvSpPr>
            <p:nvPr/>
          </p:nvSpPr>
          <p:spPr bwMode="auto">
            <a:xfrm>
              <a:off x="2290" y="1876"/>
              <a:ext cx="278" cy="172"/>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0.23</a:t>
              </a:r>
              <a:endParaRPr lang="ru-RU" altLang="en-US" sz="1400" u="none">
                <a:latin typeface="Tahoma" pitchFamily="34" charset="0"/>
              </a:endParaRPr>
            </a:p>
          </p:txBody>
        </p:sp>
        <p:sp>
          <p:nvSpPr>
            <p:cNvPr id="103" name="Rectangle 56"/>
            <p:cNvSpPr>
              <a:spLocks noChangeAspect="1" noChangeArrowheads="1"/>
            </p:cNvSpPr>
            <p:nvPr/>
          </p:nvSpPr>
          <p:spPr bwMode="auto">
            <a:xfrm>
              <a:off x="1491" y="2411"/>
              <a:ext cx="340" cy="370"/>
            </a:xfrm>
            <a:prstGeom prst="rect">
              <a:avLst/>
            </a:prstGeom>
            <a:solidFill>
              <a:srgbClr val="FFFFFF"/>
            </a:solidFill>
            <a:ln w="9525">
              <a:noFill/>
              <a:miter lim="800000"/>
              <a:headEnd/>
              <a:tailEnd/>
            </a:ln>
          </p:spPr>
          <p:txBody>
            <a:bodyPr/>
            <a:lstStyle/>
            <a:p>
              <a:pPr eaLnBrk="1" hangingPunct="1"/>
              <a:endParaRPr lang="en-GB"/>
            </a:p>
          </p:txBody>
        </p:sp>
        <p:sp>
          <p:nvSpPr>
            <p:cNvPr id="104" name="Freeform 57"/>
            <p:cNvSpPr>
              <a:spLocks noChangeAspect="1"/>
            </p:cNvSpPr>
            <p:nvPr/>
          </p:nvSpPr>
          <p:spPr bwMode="auto">
            <a:xfrm>
              <a:off x="1491" y="2777"/>
              <a:ext cx="344" cy="8"/>
            </a:xfrm>
            <a:custGeom>
              <a:avLst/>
              <a:gdLst>
                <a:gd name="T0" fmla="*/ 344 w 344"/>
                <a:gd name="T1" fmla="*/ 4 h 8"/>
                <a:gd name="T2" fmla="*/ 340 w 344"/>
                <a:gd name="T3" fmla="*/ 0 h 8"/>
                <a:gd name="T4" fmla="*/ 0 w 344"/>
                <a:gd name="T5" fmla="*/ 0 h 8"/>
                <a:gd name="T6" fmla="*/ 0 w 344"/>
                <a:gd name="T7" fmla="*/ 8 h 8"/>
                <a:gd name="T8" fmla="*/ 340 w 344"/>
                <a:gd name="T9" fmla="*/ 8 h 8"/>
                <a:gd name="T10" fmla="*/ 344 w 344"/>
                <a:gd name="T11" fmla="*/ 4 h 8"/>
                <a:gd name="T12" fmla="*/ 340 w 344"/>
                <a:gd name="T13" fmla="*/ 8 h 8"/>
                <a:gd name="T14" fmla="*/ 344 w 344"/>
                <a:gd name="T15" fmla="*/ 8 h 8"/>
                <a:gd name="T16" fmla="*/ 344 w 344"/>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 h="8">
                  <a:moveTo>
                    <a:pt x="344" y="4"/>
                  </a:moveTo>
                  <a:lnTo>
                    <a:pt x="340" y="0"/>
                  </a:lnTo>
                  <a:lnTo>
                    <a:pt x="0" y="0"/>
                  </a:lnTo>
                  <a:lnTo>
                    <a:pt x="0" y="8"/>
                  </a:lnTo>
                  <a:lnTo>
                    <a:pt x="340" y="8"/>
                  </a:lnTo>
                  <a:lnTo>
                    <a:pt x="344" y="4"/>
                  </a:lnTo>
                  <a:lnTo>
                    <a:pt x="340" y="8"/>
                  </a:lnTo>
                  <a:lnTo>
                    <a:pt x="344" y="8"/>
                  </a:lnTo>
                  <a:lnTo>
                    <a:pt x="344" y="4"/>
                  </a:lnTo>
                  <a:close/>
                </a:path>
              </a:pathLst>
            </a:custGeom>
            <a:solidFill>
              <a:srgbClr val="1F1A17"/>
            </a:solidFill>
            <a:ln w="9525">
              <a:noFill/>
              <a:round/>
              <a:headEnd/>
              <a:tailEnd/>
            </a:ln>
          </p:spPr>
          <p:txBody>
            <a:bodyPr/>
            <a:lstStyle/>
            <a:p>
              <a:endParaRPr lang="es-ES"/>
            </a:p>
          </p:txBody>
        </p:sp>
        <p:sp>
          <p:nvSpPr>
            <p:cNvPr id="105" name="Freeform 58"/>
            <p:cNvSpPr>
              <a:spLocks noChangeAspect="1"/>
            </p:cNvSpPr>
            <p:nvPr/>
          </p:nvSpPr>
          <p:spPr bwMode="auto">
            <a:xfrm>
              <a:off x="1827" y="2407"/>
              <a:ext cx="8" cy="374"/>
            </a:xfrm>
            <a:custGeom>
              <a:avLst/>
              <a:gdLst>
                <a:gd name="T0" fmla="*/ 4 w 8"/>
                <a:gd name="T1" fmla="*/ 0 h 374"/>
                <a:gd name="T2" fmla="*/ 0 w 8"/>
                <a:gd name="T3" fmla="*/ 4 h 374"/>
                <a:gd name="T4" fmla="*/ 0 w 8"/>
                <a:gd name="T5" fmla="*/ 374 h 374"/>
                <a:gd name="T6" fmla="*/ 8 w 8"/>
                <a:gd name="T7" fmla="*/ 374 h 374"/>
                <a:gd name="T8" fmla="*/ 8 w 8"/>
                <a:gd name="T9" fmla="*/ 4 h 374"/>
                <a:gd name="T10" fmla="*/ 4 w 8"/>
                <a:gd name="T11" fmla="*/ 0 h 374"/>
                <a:gd name="T12" fmla="*/ 8 w 8"/>
                <a:gd name="T13" fmla="*/ 4 h 374"/>
                <a:gd name="T14" fmla="*/ 8 w 8"/>
                <a:gd name="T15" fmla="*/ 0 h 374"/>
                <a:gd name="T16" fmla="*/ 4 w 8"/>
                <a:gd name="T17" fmla="*/ 0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374">
                  <a:moveTo>
                    <a:pt x="4" y="0"/>
                  </a:moveTo>
                  <a:lnTo>
                    <a:pt x="0" y="4"/>
                  </a:lnTo>
                  <a:lnTo>
                    <a:pt x="0" y="374"/>
                  </a:lnTo>
                  <a:lnTo>
                    <a:pt x="8" y="374"/>
                  </a:lnTo>
                  <a:lnTo>
                    <a:pt x="8" y="4"/>
                  </a:lnTo>
                  <a:lnTo>
                    <a:pt x="4" y="0"/>
                  </a:lnTo>
                  <a:lnTo>
                    <a:pt x="8" y="4"/>
                  </a:lnTo>
                  <a:lnTo>
                    <a:pt x="8" y="0"/>
                  </a:lnTo>
                  <a:lnTo>
                    <a:pt x="4" y="0"/>
                  </a:lnTo>
                  <a:close/>
                </a:path>
              </a:pathLst>
            </a:custGeom>
            <a:solidFill>
              <a:srgbClr val="1F1A17"/>
            </a:solidFill>
            <a:ln w="9525">
              <a:noFill/>
              <a:round/>
              <a:headEnd/>
              <a:tailEnd/>
            </a:ln>
          </p:spPr>
          <p:txBody>
            <a:bodyPr/>
            <a:lstStyle/>
            <a:p>
              <a:endParaRPr lang="es-ES"/>
            </a:p>
          </p:txBody>
        </p:sp>
        <p:sp>
          <p:nvSpPr>
            <p:cNvPr id="106" name="Freeform 59"/>
            <p:cNvSpPr>
              <a:spLocks noChangeAspect="1"/>
            </p:cNvSpPr>
            <p:nvPr/>
          </p:nvSpPr>
          <p:spPr bwMode="auto">
            <a:xfrm>
              <a:off x="1487" y="2407"/>
              <a:ext cx="344" cy="8"/>
            </a:xfrm>
            <a:custGeom>
              <a:avLst/>
              <a:gdLst>
                <a:gd name="T0" fmla="*/ 0 w 344"/>
                <a:gd name="T1" fmla="*/ 4 h 8"/>
                <a:gd name="T2" fmla="*/ 4 w 344"/>
                <a:gd name="T3" fmla="*/ 8 h 8"/>
                <a:gd name="T4" fmla="*/ 344 w 344"/>
                <a:gd name="T5" fmla="*/ 8 h 8"/>
                <a:gd name="T6" fmla="*/ 344 w 344"/>
                <a:gd name="T7" fmla="*/ 0 h 8"/>
                <a:gd name="T8" fmla="*/ 4 w 344"/>
                <a:gd name="T9" fmla="*/ 0 h 8"/>
                <a:gd name="T10" fmla="*/ 0 w 344"/>
                <a:gd name="T11" fmla="*/ 4 h 8"/>
                <a:gd name="T12" fmla="*/ 4 w 344"/>
                <a:gd name="T13" fmla="*/ 0 h 8"/>
                <a:gd name="T14" fmla="*/ 0 w 344"/>
                <a:gd name="T15" fmla="*/ 0 h 8"/>
                <a:gd name="T16" fmla="*/ 0 w 344"/>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 h="8">
                  <a:moveTo>
                    <a:pt x="0" y="4"/>
                  </a:moveTo>
                  <a:lnTo>
                    <a:pt x="4" y="8"/>
                  </a:lnTo>
                  <a:lnTo>
                    <a:pt x="344" y="8"/>
                  </a:lnTo>
                  <a:lnTo>
                    <a:pt x="344" y="0"/>
                  </a:lnTo>
                  <a:lnTo>
                    <a:pt x="4" y="0"/>
                  </a:lnTo>
                  <a:lnTo>
                    <a:pt x="0" y="4"/>
                  </a:lnTo>
                  <a:lnTo>
                    <a:pt x="4" y="0"/>
                  </a:lnTo>
                  <a:lnTo>
                    <a:pt x="0" y="0"/>
                  </a:lnTo>
                  <a:lnTo>
                    <a:pt x="0" y="4"/>
                  </a:lnTo>
                  <a:close/>
                </a:path>
              </a:pathLst>
            </a:custGeom>
            <a:solidFill>
              <a:srgbClr val="1F1A17"/>
            </a:solidFill>
            <a:ln w="9525">
              <a:noFill/>
              <a:round/>
              <a:headEnd/>
              <a:tailEnd/>
            </a:ln>
          </p:spPr>
          <p:txBody>
            <a:bodyPr/>
            <a:lstStyle/>
            <a:p>
              <a:endParaRPr lang="es-ES"/>
            </a:p>
          </p:txBody>
        </p:sp>
        <p:sp>
          <p:nvSpPr>
            <p:cNvPr id="107" name="Freeform 60"/>
            <p:cNvSpPr>
              <a:spLocks noChangeAspect="1"/>
            </p:cNvSpPr>
            <p:nvPr/>
          </p:nvSpPr>
          <p:spPr bwMode="auto">
            <a:xfrm>
              <a:off x="1487" y="2411"/>
              <a:ext cx="8" cy="374"/>
            </a:xfrm>
            <a:custGeom>
              <a:avLst/>
              <a:gdLst>
                <a:gd name="T0" fmla="*/ 4 w 8"/>
                <a:gd name="T1" fmla="*/ 374 h 374"/>
                <a:gd name="T2" fmla="*/ 8 w 8"/>
                <a:gd name="T3" fmla="*/ 370 h 374"/>
                <a:gd name="T4" fmla="*/ 8 w 8"/>
                <a:gd name="T5" fmla="*/ 0 h 374"/>
                <a:gd name="T6" fmla="*/ 0 w 8"/>
                <a:gd name="T7" fmla="*/ 0 h 374"/>
                <a:gd name="T8" fmla="*/ 0 w 8"/>
                <a:gd name="T9" fmla="*/ 370 h 374"/>
                <a:gd name="T10" fmla="*/ 4 w 8"/>
                <a:gd name="T11" fmla="*/ 374 h 374"/>
                <a:gd name="T12" fmla="*/ 0 w 8"/>
                <a:gd name="T13" fmla="*/ 370 h 374"/>
                <a:gd name="T14" fmla="*/ 0 w 8"/>
                <a:gd name="T15" fmla="*/ 374 h 374"/>
                <a:gd name="T16" fmla="*/ 4 w 8"/>
                <a:gd name="T17" fmla="*/ 374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374">
                  <a:moveTo>
                    <a:pt x="4" y="374"/>
                  </a:moveTo>
                  <a:lnTo>
                    <a:pt x="8" y="370"/>
                  </a:lnTo>
                  <a:lnTo>
                    <a:pt x="8" y="0"/>
                  </a:lnTo>
                  <a:lnTo>
                    <a:pt x="0" y="0"/>
                  </a:lnTo>
                  <a:lnTo>
                    <a:pt x="0" y="370"/>
                  </a:lnTo>
                  <a:lnTo>
                    <a:pt x="4" y="374"/>
                  </a:lnTo>
                  <a:lnTo>
                    <a:pt x="0" y="370"/>
                  </a:lnTo>
                  <a:lnTo>
                    <a:pt x="0" y="374"/>
                  </a:lnTo>
                  <a:lnTo>
                    <a:pt x="4" y="374"/>
                  </a:lnTo>
                  <a:close/>
                </a:path>
              </a:pathLst>
            </a:custGeom>
            <a:solidFill>
              <a:srgbClr val="1F1A17"/>
            </a:solidFill>
            <a:ln w="9525">
              <a:noFill/>
              <a:round/>
              <a:headEnd/>
              <a:tailEnd/>
            </a:ln>
          </p:spPr>
          <p:txBody>
            <a:bodyPr/>
            <a:lstStyle/>
            <a:p>
              <a:endParaRPr lang="es-ES"/>
            </a:p>
          </p:txBody>
        </p:sp>
        <p:sp>
          <p:nvSpPr>
            <p:cNvPr id="108" name="Rectangle 61"/>
            <p:cNvSpPr>
              <a:spLocks noChangeAspect="1" noChangeArrowheads="1"/>
            </p:cNvSpPr>
            <p:nvPr/>
          </p:nvSpPr>
          <p:spPr bwMode="auto">
            <a:xfrm>
              <a:off x="1534" y="2802"/>
              <a:ext cx="325"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-0.59</a:t>
              </a:r>
              <a:endParaRPr lang="ru-RU" altLang="en-US" sz="1400" u="none">
                <a:latin typeface="Tahoma" pitchFamily="34" charset="0"/>
              </a:endParaRPr>
            </a:p>
          </p:txBody>
        </p:sp>
        <p:sp>
          <p:nvSpPr>
            <p:cNvPr id="109" name="Rectangle 62"/>
            <p:cNvSpPr>
              <a:spLocks noChangeAspect="1" noChangeArrowheads="1"/>
            </p:cNvSpPr>
            <p:nvPr/>
          </p:nvSpPr>
          <p:spPr bwMode="auto">
            <a:xfrm>
              <a:off x="1513" y="2242"/>
              <a:ext cx="325"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-0.17</a:t>
              </a:r>
              <a:endParaRPr lang="ru-RU" altLang="en-US" sz="1400" u="none">
                <a:latin typeface="Tahoma" pitchFamily="34" charset="0"/>
              </a:endParaRPr>
            </a:p>
          </p:txBody>
        </p:sp>
        <p:sp>
          <p:nvSpPr>
            <p:cNvPr id="110" name="Rectangle 63"/>
            <p:cNvSpPr>
              <a:spLocks noChangeAspect="1" noChangeArrowheads="1"/>
            </p:cNvSpPr>
            <p:nvPr/>
          </p:nvSpPr>
          <p:spPr bwMode="auto">
            <a:xfrm>
              <a:off x="1829" y="2282"/>
              <a:ext cx="8" cy="129"/>
            </a:xfrm>
            <a:prstGeom prst="rect">
              <a:avLst/>
            </a:prstGeom>
            <a:solidFill>
              <a:srgbClr val="1F1A17"/>
            </a:solidFill>
            <a:ln w="9525">
              <a:noFill/>
              <a:miter lim="800000"/>
              <a:headEnd/>
              <a:tailEnd/>
            </a:ln>
          </p:spPr>
          <p:txBody>
            <a:bodyPr/>
            <a:lstStyle/>
            <a:p>
              <a:pPr eaLnBrk="1" hangingPunct="1"/>
              <a:endParaRPr lang="en-GB"/>
            </a:p>
          </p:txBody>
        </p:sp>
        <p:sp>
          <p:nvSpPr>
            <p:cNvPr id="111" name="Rectangle 64"/>
            <p:cNvSpPr>
              <a:spLocks noChangeAspect="1" noChangeArrowheads="1"/>
            </p:cNvSpPr>
            <p:nvPr/>
          </p:nvSpPr>
          <p:spPr bwMode="auto">
            <a:xfrm>
              <a:off x="2260" y="2079"/>
              <a:ext cx="309" cy="172"/>
            </a:xfrm>
            <a:prstGeom prst="rect">
              <a:avLst/>
            </a:prstGeom>
            <a:noFill/>
            <a:ln w="9525">
              <a:noFill/>
              <a:miter lim="800000"/>
              <a:headEnd/>
              <a:tailEnd/>
            </a:ln>
          </p:spPr>
          <p:txBody>
            <a:bodyPr wrap="none" lIns="0" tIns="0" rIns="0" bIns="0">
              <a:spAutoFit/>
            </a:bodyPr>
            <a:lstStyle/>
            <a:p>
              <a:pPr algn="ctr" eaLnBrk="1" hangingPunct="1"/>
              <a:r>
                <a:rPr lang="ru-RU" altLang="en-US" sz="1400" b="1" u="none" dirty="0">
                  <a:solidFill>
                    <a:srgbClr val="FF0000"/>
                  </a:solidFill>
                </a:rPr>
                <a:t>InSb</a:t>
              </a:r>
              <a:endParaRPr lang="ru-RU" altLang="en-US" sz="1400" u="none" dirty="0">
                <a:solidFill>
                  <a:srgbClr val="FF0000"/>
                </a:solidFill>
                <a:latin typeface="Tahoma" pitchFamily="34" charset="0"/>
              </a:endParaRPr>
            </a:p>
          </p:txBody>
        </p:sp>
        <p:sp>
          <p:nvSpPr>
            <p:cNvPr id="112" name="Rectangle 65"/>
            <p:cNvSpPr>
              <a:spLocks noChangeAspect="1" noChangeArrowheads="1"/>
            </p:cNvSpPr>
            <p:nvPr/>
          </p:nvSpPr>
          <p:spPr bwMode="auto">
            <a:xfrm>
              <a:off x="1835" y="1889"/>
              <a:ext cx="374"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29166F"/>
                  </a:solidFill>
                </a:rPr>
                <a:t>GaSb</a:t>
              </a:r>
              <a:endParaRPr lang="ru-RU" altLang="en-US" sz="1400" u="none">
                <a:latin typeface="Tahoma" pitchFamily="34" charset="0"/>
              </a:endParaRPr>
            </a:p>
          </p:txBody>
        </p:sp>
        <p:sp>
          <p:nvSpPr>
            <p:cNvPr id="113" name="Rectangle 66"/>
            <p:cNvSpPr>
              <a:spLocks noChangeAspect="1" noChangeArrowheads="1"/>
            </p:cNvSpPr>
            <p:nvPr/>
          </p:nvSpPr>
          <p:spPr bwMode="auto">
            <a:xfrm>
              <a:off x="1511" y="2529"/>
              <a:ext cx="310" cy="172"/>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DA251D"/>
                  </a:solidFill>
                </a:rPr>
                <a:t>InAs</a:t>
              </a:r>
              <a:endParaRPr lang="ru-RU" altLang="en-US" sz="1400" u="none">
                <a:latin typeface="Tahoma" pitchFamily="34" charset="0"/>
              </a:endParaRPr>
            </a:p>
          </p:txBody>
        </p:sp>
        <p:sp>
          <p:nvSpPr>
            <p:cNvPr id="114" name="Rectangle 67"/>
            <p:cNvSpPr>
              <a:spLocks noChangeAspect="1" noChangeArrowheads="1"/>
            </p:cNvSpPr>
            <p:nvPr/>
          </p:nvSpPr>
          <p:spPr bwMode="auto">
            <a:xfrm>
              <a:off x="1154" y="1810"/>
              <a:ext cx="327" cy="171"/>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29166F"/>
                  </a:solidFill>
                </a:rPr>
                <a:t>AlSb</a:t>
              </a:r>
              <a:endParaRPr lang="ru-RU" altLang="en-US" sz="1400" u="none">
                <a:latin typeface="Tahoma" pitchFamily="34" charset="0"/>
              </a:endParaRPr>
            </a:p>
          </p:txBody>
        </p:sp>
        <p:sp>
          <p:nvSpPr>
            <p:cNvPr id="115" name="Rectangle 68"/>
            <p:cNvSpPr>
              <a:spLocks noChangeAspect="1" noChangeArrowheads="1"/>
            </p:cNvSpPr>
            <p:nvPr/>
          </p:nvSpPr>
          <p:spPr bwMode="auto">
            <a:xfrm>
              <a:off x="2238" y="1162"/>
              <a:ext cx="342" cy="342"/>
            </a:xfrm>
            <a:prstGeom prst="rect">
              <a:avLst/>
            </a:prstGeom>
            <a:noFill/>
            <a:ln w="9525">
              <a:noFill/>
              <a:miter lim="800000"/>
              <a:headEnd/>
              <a:tailEnd/>
            </a:ln>
          </p:spPr>
          <p:txBody>
            <a:bodyPr wrap="none" lIns="0" tIns="0" rIns="0" bIns="0">
              <a:spAutoFit/>
            </a:bodyPr>
            <a:lstStyle/>
            <a:p>
              <a:pPr algn="ctr" eaLnBrk="1" hangingPunct="1"/>
              <a:r>
                <a:rPr lang="ru-RU" altLang="en-US" sz="1400" b="1" u="none">
                  <a:solidFill>
                    <a:srgbClr val="1F1A17"/>
                  </a:solidFill>
                </a:rPr>
                <a:t>in eV</a:t>
              </a:r>
              <a:endParaRPr lang="en-US" altLang="en-US" sz="1400" b="1" u="none">
                <a:solidFill>
                  <a:srgbClr val="1F1A17"/>
                </a:solidFill>
              </a:endParaRPr>
            </a:p>
            <a:p>
              <a:pPr algn="ctr" eaLnBrk="1" hangingPunct="1"/>
              <a:r>
                <a:rPr lang="en-US" altLang="en-US" sz="1400" b="1" u="none">
                  <a:solidFill>
                    <a:srgbClr val="1F1A17"/>
                  </a:solidFill>
                </a:rPr>
                <a:t>77 K</a:t>
              </a:r>
              <a:endParaRPr lang="ru-RU" altLang="en-US" sz="1400" u="none">
                <a:latin typeface="Tahoma" pitchFamily="34" charset="0"/>
              </a:endParaRPr>
            </a:p>
          </p:txBody>
        </p:sp>
        <p:sp>
          <p:nvSpPr>
            <p:cNvPr id="116" name="Rectangle 69"/>
            <p:cNvSpPr>
              <a:spLocks noChangeAspect="1" noChangeArrowheads="1"/>
            </p:cNvSpPr>
            <p:nvPr/>
          </p:nvSpPr>
          <p:spPr bwMode="auto">
            <a:xfrm>
              <a:off x="1349" y="2627"/>
              <a:ext cx="1" cy="171"/>
            </a:xfrm>
            <a:prstGeom prst="rect">
              <a:avLst/>
            </a:prstGeom>
            <a:noFill/>
            <a:ln w="9525">
              <a:noFill/>
              <a:miter lim="800000"/>
              <a:headEnd/>
              <a:tailEnd/>
            </a:ln>
          </p:spPr>
          <p:txBody>
            <a:bodyPr wrap="none" lIns="0" tIns="0" rIns="0" bIns="0">
              <a:spAutoFit/>
            </a:bodyPr>
            <a:lstStyle/>
            <a:p>
              <a:pPr algn="ctr" eaLnBrk="1" hangingPunct="1"/>
              <a:endParaRPr lang="ru-RU" altLang="en-US" sz="1400" u="none">
                <a:latin typeface="Tahoma" pitchFamily="34" charset="0"/>
              </a:endParaRPr>
            </a:p>
          </p:txBody>
        </p:sp>
        <p:sp>
          <p:nvSpPr>
            <p:cNvPr id="117" name="Rectangle 70"/>
            <p:cNvSpPr>
              <a:spLocks noChangeAspect="1" noChangeArrowheads="1"/>
            </p:cNvSpPr>
            <p:nvPr/>
          </p:nvSpPr>
          <p:spPr bwMode="auto">
            <a:xfrm>
              <a:off x="1304" y="1143"/>
              <a:ext cx="109" cy="196"/>
            </a:xfrm>
            <a:prstGeom prst="rect">
              <a:avLst/>
            </a:prstGeom>
            <a:noFill/>
            <a:ln w="9525">
              <a:noFill/>
              <a:miter lim="800000"/>
              <a:headEnd/>
              <a:tailEnd/>
            </a:ln>
          </p:spPr>
          <p:txBody>
            <a:bodyPr wrap="none" lIns="0" tIns="0" rIns="0" bIns="0">
              <a:spAutoFit/>
            </a:bodyPr>
            <a:lstStyle/>
            <a:p>
              <a:pPr algn="ctr" eaLnBrk="1" hangingPunct="1"/>
              <a:r>
                <a:rPr lang="ru-RU" altLang="en-US" sz="1600" b="1" i="1" u="none">
                  <a:solidFill>
                    <a:srgbClr val="29166F"/>
                  </a:solidFill>
                </a:rPr>
                <a:t>X</a:t>
              </a:r>
              <a:endParaRPr lang="ru-RU" altLang="en-US" sz="1600" u="none">
                <a:latin typeface="Tahoma" pitchFamily="34" charset="0"/>
              </a:endParaRPr>
            </a:p>
          </p:txBody>
        </p:sp>
        <p:sp>
          <p:nvSpPr>
            <p:cNvPr id="118" name="Rectangle 71"/>
            <p:cNvSpPr>
              <a:spLocks noChangeAspect="1" noChangeArrowheads="1"/>
            </p:cNvSpPr>
            <p:nvPr/>
          </p:nvSpPr>
          <p:spPr bwMode="auto">
            <a:xfrm>
              <a:off x="1316" y="2767"/>
              <a:ext cx="4" cy="109"/>
            </a:xfrm>
            <a:prstGeom prst="rect">
              <a:avLst/>
            </a:prstGeom>
            <a:solidFill>
              <a:srgbClr val="29166F"/>
            </a:solidFill>
            <a:ln w="9525">
              <a:noFill/>
              <a:miter lim="800000"/>
              <a:headEnd/>
              <a:tailEnd/>
            </a:ln>
          </p:spPr>
          <p:txBody>
            <a:bodyPr/>
            <a:lstStyle/>
            <a:p>
              <a:pPr eaLnBrk="1" hangingPunct="1"/>
              <a:endParaRPr lang="en-GB"/>
            </a:p>
          </p:txBody>
        </p:sp>
        <p:sp>
          <p:nvSpPr>
            <p:cNvPr id="119" name="Freeform 72"/>
            <p:cNvSpPr>
              <a:spLocks noChangeAspect="1"/>
            </p:cNvSpPr>
            <p:nvPr/>
          </p:nvSpPr>
          <p:spPr bwMode="auto">
            <a:xfrm>
              <a:off x="1292" y="2847"/>
              <a:ext cx="52" cy="57"/>
            </a:xfrm>
            <a:custGeom>
              <a:avLst/>
              <a:gdLst>
                <a:gd name="T0" fmla="*/ 26 w 52"/>
                <a:gd name="T1" fmla="*/ 57 h 57"/>
                <a:gd name="T2" fmla="*/ 52 w 52"/>
                <a:gd name="T3" fmla="*/ 0 h 57"/>
                <a:gd name="T4" fmla="*/ 52 w 52"/>
                <a:gd name="T5" fmla="*/ 0 h 57"/>
                <a:gd name="T6" fmla="*/ 50 w 52"/>
                <a:gd name="T7" fmla="*/ 0 h 57"/>
                <a:gd name="T8" fmla="*/ 48 w 52"/>
                <a:gd name="T9" fmla="*/ 2 h 57"/>
                <a:gd name="T10" fmla="*/ 46 w 52"/>
                <a:gd name="T11" fmla="*/ 2 h 57"/>
                <a:gd name="T12" fmla="*/ 44 w 52"/>
                <a:gd name="T13" fmla="*/ 2 h 57"/>
                <a:gd name="T14" fmla="*/ 44 w 52"/>
                <a:gd name="T15" fmla="*/ 4 h 57"/>
                <a:gd name="T16" fmla="*/ 42 w 52"/>
                <a:gd name="T17" fmla="*/ 4 h 57"/>
                <a:gd name="T18" fmla="*/ 40 w 52"/>
                <a:gd name="T19" fmla="*/ 4 h 57"/>
                <a:gd name="T20" fmla="*/ 38 w 52"/>
                <a:gd name="T21" fmla="*/ 4 h 57"/>
                <a:gd name="T22" fmla="*/ 38 w 52"/>
                <a:gd name="T23" fmla="*/ 4 h 57"/>
                <a:gd name="T24" fmla="*/ 36 w 52"/>
                <a:gd name="T25" fmla="*/ 6 h 57"/>
                <a:gd name="T26" fmla="*/ 34 w 52"/>
                <a:gd name="T27" fmla="*/ 6 h 57"/>
                <a:gd name="T28" fmla="*/ 32 w 52"/>
                <a:gd name="T29" fmla="*/ 6 h 57"/>
                <a:gd name="T30" fmla="*/ 30 w 52"/>
                <a:gd name="T31" fmla="*/ 6 h 57"/>
                <a:gd name="T32" fmla="*/ 30 w 52"/>
                <a:gd name="T33" fmla="*/ 6 h 57"/>
                <a:gd name="T34" fmla="*/ 28 w 52"/>
                <a:gd name="T35" fmla="*/ 6 h 57"/>
                <a:gd name="T36" fmla="*/ 26 w 52"/>
                <a:gd name="T37" fmla="*/ 6 h 57"/>
                <a:gd name="T38" fmla="*/ 24 w 52"/>
                <a:gd name="T39" fmla="*/ 6 h 57"/>
                <a:gd name="T40" fmla="*/ 22 w 52"/>
                <a:gd name="T41" fmla="*/ 6 h 57"/>
                <a:gd name="T42" fmla="*/ 22 w 52"/>
                <a:gd name="T43" fmla="*/ 6 h 57"/>
                <a:gd name="T44" fmla="*/ 20 w 52"/>
                <a:gd name="T45" fmla="*/ 6 h 57"/>
                <a:gd name="T46" fmla="*/ 18 w 52"/>
                <a:gd name="T47" fmla="*/ 6 h 57"/>
                <a:gd name="T48" fmla="*/ 16 w 52"/>
                <a:gd name="T49" fmla="*/ 6 h 57"/>
                <a:gd name="T50" fmla="*/ 16 w 52"/>
                <a:gd name="T51" fmla="*/ 4 h 57"/>
                <a:gd name="T52" fmla="*/ 14 w 52"/>
                <a:gd name="T53" fmla="*/ 4 h 57"/>
                <a:gd name="T54" fmla="*/ 12 w 52"/>
                <a:gd name="T55" fmla="*/ 4 h 57"/>
                <a:gd name="T56" fmla="*/ 10 w 52"/>
                <a:gd name="T57" fmla="*/ 4 h 57"/>
                <a:gd name="T58" fmla="*/ 8 w 52"/>
                <a:gd name="T59" fmla="*/ 4 h 57"/>
                <a:gd name="T60" fmla="*/ 8 w 52"/>
                <a:gd name="T61" fmla="*/ 2 h 57"/>
                <a:gd name="T62" fmla="*/ 6 w 52"/>
                <a:gd name="T63" fmla="*/ 2 h 57"/>
                <a:gd name="T64" fmla="*/ 4 w 52"/>
                <a:gd name="T65" fmla="*/ 2 h 57"/>
                <a:gd name="T66" fmla="*/ 2 w 52"/>
                <a:gd name="T67" fmla="*/ 0 h 57"/>
                <a:gd name="T68" fmla="*/ 0 w 52"/>
                <a:gd name="T69" fmla="*/ 0 h 57"/>
                <a:gd name="T70" fmla="*/ 26 w 52"/>
                <a:gd name="T71" fmla="*/ 57 h 57"/>
                <a:gd name="T72" fmla="*/ 26 w 52"/>
                <a:gd name="T73" fmla="*/ 5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57">
                  <a:moveTo>
                    <a:pt x="26" y="57"/>
                  </a:moveTo>
                  <a:lnTo>
                    <a:pt x="52" y="0"/>
                  </a:lnTo>
                  <a:lnTo>
                    <a:pt x="50" y="0"/>
                  </a:lnTo>
                  <a:lnTo>
                    <a:pt x="48" y="2"/>
                  </a:lnTo>
                  <a:lnTo>
                    <a:pt x="46" y="2"/>
                  </a:lnTo>
                  <a:lnTo>
                    <a:pt x="44" y="2"/>
                  </a:lnTo>
                  <a:lnTo>
                    <a:pt x="44" y="4"/>
                  </a:lnTo>
                  <a:lnTo>
                    <a:pt x="42" y="4"/>
                  </a:lnTo>
                  <a:lnTo>
                    <a:pt x="40" y="4"/>
                  </a:lnTo>
                  <a:lnTo>
                    <a:pt x="38" y="4"/>
                  </a:lnTo>
                  <a:lnTo>
                    <a:pt x="36" y="6"/>
                  </a:lnTo>
                  <a:lnTo>
                    <a:pt x="34" y="6"/>
                  </a:lnTo>
                  <a:lnTo>
                    <a:pt x="32" y="6"/>
                  </a:lnTo>
                  <a:lnTo>
                    <a:pt x="30" y="6"/>
                  </a:lnTo>
                  <a:lnTo>
                    <a:pt x="28" y="6"/>
                  </a:lnTo>
                  <a:lnTo>
                    <a:pt x="26" y="6"/>
                  </a:lnTo>
                  <a:lnTo>
                    <a:pt x="24" y="6"/>
                  </a:lnTo>
                  <a:lnTo>
                    <a:pt x="22" y="6"/>
                  </a:lnTo>
                  <a:lnTo>
                    <a:pt x="20" y="6"/>
                  </a:lnTo>
                  <a:lnTo>
                    <a:pt x="18" y="6"/>
                  </a:lnTo>
                  <a:lnTo>
                    <a:pt x="16" y="6"/>
                  </a:lnTo>
                  <a:lnTo>
                    <a:pt x="16" y="4"/>
                  </a:lnTo>
                  <a:lnTo>
                    <a:pt x="14" y="4"/>
                  </a:lnTo>
                  <a:lnTo>
                    <a:pt x="12" y="4"/>
                  </a:lnTo>
                  <a:lnTo>
                    <a:pt x="10" y="4"/>
                  </a:lnTo>
                  <a:lnTo>
                    <a:pt x="8" y="4"/>
                  </a:lnTo>
                  <a:lnTo>
                    <a:pt x="8" y="2"/>
                  </a:lnTo>
                  <a:lnTo>
                    <a:pt x="6" y="2"/>
                  </a:lnTo>
                  <a:lnTo>
                    <a:pt x="4" y="2"/>
                  </a:lnTo>
                  <a:lnTo>
                    <a:pt x="2" y="0"/>
                  </a:lnTo>
                  <a:lnTo>
                    <a:pt x="0" y="0"/>
                  </a:lnTo>
                  <a:lnTo>
                    <a:pt x="26" y="57"/>
                  </a:lnTo>
                  <a:close/>
                </a:path>
              </a:pathLst>
            </a:custGeom>
            <a:solidFill>
              <a:srgbClr val="29166F"/>
            </a:solidFill>
            <a:ln w="9525">
              <a:noFill/>
              <a:round/>
              <a:headEnd/>
              <a:tailEnd/>
            </a:ln>
          </p:spPr>
          <p:txBody>
            <a:bodyPr/>
            <a:lstStyle/>
            <a:p>
              <a:endParaRPr lang="es-ES"/>
            </a:p>
          </p:txBody>
        </p:sp>
        <p:sp>
          <p:nvSpPr>
            <p:cNvPr id="120" name="Line 73"/>
            <p:cNvSpPr>
              <a:spLocks noChangeAspect="1" noChangeShapeType="1"/>
            </p:cNvSpPr>
            <p:nvPr/>
          </p:nvSpPr>
          <p:spPr bwMode="auto">
            <a:xfrm>
              <a:off x="2245" y="2296"/>
              <a:ext cx="0" cy="907"/>
            </a:xfrm>
            <a:prstGeom prst="line">
              <a:avLst/>
            </a:prstGeom>
            <a:noFill/>
            <a:ln w="19050">
              <a:solidFill>
                <a:schemeClr val="tx1"/>
              </a:solidFill>
              <a:prstDash val="dash"/>
              <a:round/>
              <a:headEnd/>
              <a:tailEnd/>
            </a:ln>
            <a:effectLst/>
          </p:spPr>
          <p:txBody>
            <a:bodyPr wrap="none" anchor="ctr"/>
            <a:lstStyle/>
            <a:p>
              <a:endParaRPr lang="es-ES"/>
            </a:p>
          </p:txBody>
        </p:sp>
        <p:sp>
          <p:nvSpPr>
            <p:cNvPr id="121" name="Text Box 74"/>
            <p:cNvSpPr txBox="1">
              <a:spLocks noChangeAspect="1" noChangeArrowheads="1"/>
            </p:cNvSpPr>
            <p:nvPr/>
          </p:nvSpPr>
          <p:spPr bwMode="auto">
            <a:xfrm>
              <a:off x="1211" y="3018"/>
              <a:ext cx="821" cy="295"/>
            </a:xfrm>
            <a:prstGeom prst="rect">
              <a:avLst/>
            </a:prstGeom>
            <a:noFill/>
            <a:ln w="9525" algn="ctr">
              <a:noFill/>
              <a:miter lim="800000"/>
              <a:headEnd/>
              <a:tailEnd/>
            </a:ln>
            <a:effectLst/>
          </p:spPr>
          <p:txBody>
            <a:bodyPr wrap="none">
              <a:spAutoFit/>
            </a:bodyPr>
            <a:lstStyle/>
            <a:p>
              <a:pPr algn="ctr" eaLnBrk="1" hangingPunct="1"/>
              <a:r>
                <a:rPr lang="en-US" altLang="en-US" i="1" u="none">
                  <a:solidFill>
                    <a:srgbClr val="990099"/>
                  </a:solidFill>
                  <a:latin typeface="Times New Roman" pitchFamily="18" charset="0"/>
                </a:rPr>
                <a:t>a ~ </a:t>
              </a:r>
              <a:r>
                <a:rPr lang="en-US" altLang="en-US" u="none">
                  <a:solidFill>
                    <a:srgbClr val="990099"/>
                  </a:solidFill>
                </a:rPr>
                <a:t>6.1</a:t>
              </a:r>
              <a:r>
                <a:rPr lang="en-US" altLang="en-US" u="none">
                  <a:solidFill>
                    <a:srgbClr val="990099"/>
                  </a:solidFill>
                  <a:latin typeface="Times New Roman" pitchFamily="18" charset="0"/>
                  <a:cs typeface="Times New Roman" pitchFamily="18" charset="0"/>
                </a:rPr>
                <a:t>Å</a:t>
              </a:r>
            </a:p>
          </p:txBody>
        </p:sp>
        <p:sp>
          <p:nvSpPr>
            <p:cNvPr id="122" name="Text Box 75"/>
            <p:cNvSpPr txBox="1">
              <a:spLocks noChangeAspect="1" noChangeArrowheads="1"/>
            </p:cNvSpPr>
            <p:nvPr/>
          </p:nvSpPr>
          <p:spPr bwMode="auto">
            <a:xfrm>
              <a:off x="2267" y="3018"/>
              <a:ext cx="640" cy="295"/>
            </a:xfrm>
            <a:prstGeom prst="rect">
              <a:avLst/>
            </a:prstGeom>
            <a:noFill/>
            <a:ln w="9525" algn="ctr">
              <a:noFill/>
              <a:miter lim="800000"/>
              <a:headEnd/>
              <a:tailEnd/>
            </a:ln>
            <a:effectLst/>
          </p:spPr>
          <p:txBody>
            <a:bodyPr wrap="none">
              <a:spAutoFit/>
            </a:bodyPr>
            <a:lstStyle/>
            <a:p>
              <a:pPr algn="ctr" eaLnBrk="1" hangingPunct="1"/>
              <a:r>
                <a:rPr lang="en-US" altLang="en-US" u="none">
                  <a:solidFill>
                    <a:srgbClr val="990099"/>
                  </a:solidFill>
                </a:rPr>
                <a:t>6.47</a:t>
              </a:r>
              <a:r>
                <a:rPr lang="en-US" altLang="en-US" u="none">
                  <a:solidFill>
                    <a:srgbClr val="990099"/>
                  </a:solidFill>
                  <a:latin typeface="Times New Roman" pitchFamily="18" charset="0"/>
                  <a:cs typeface="Times New Roman" pitchFamily="18" charset="0"/>
                </a:rPr>
                <a:t>Å</a:t>
              </a:r>
            </a:p>
          </p:txBody>
        </p:sp>
      </p:grpSp>
      <p:sp>
        <p:nvSpPr>
          <p:cNvPr id="77" name="Rectangle 76"/>
          <p:cNvSpPr txBox="1">
            <a:spLocks noChangeArrowheads="1"/>
          </p:cNvSpPr>
          <p:nvPr/>
        </p:nvSpPr>
        <p:spPr>
          <a:xfrm>
            <a:off x="251520" y="1239935"/>
            <a:ext cx="4680520" cy="154099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1"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9" name="Slide Number Placeholder 1"/>
          <p:cNvSpPr>
            <a:spLocks noGrp="1"/>
          </p:cNvSpPr>
          <p:nvPr>
            <p:ph type="sldNum" sz="quarter" idx="12"/>
          </p:nvPr>
        </p:nvSpPr>
        <p:spPr>
          <a:xfrm>
            <a:off x="8647113" y="6408738"/>
            <a:ext cx="366712" cy="365125"/>
          </a:xfrm>
        </p:spPr>
        <p:txBody>
          <a:bodyPr/>
          <a:lstStyle/>
          <a:p>
            <a:r>
              <a:rPr lang="es-ES" dirty="0" smtClean="0"/>
              <a:t>5</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614363" y="4976813"/>
            <a:ext cx="2608262" cy="750887"/>
            <a:chOff x="251" y="3501"/>
            <a:chExt cx="1643" cy="464"/>
          </a:xfrm>
        </p:grpSpPr>
        <p:sp>
          <p:nvSpPr>
            <p:cNvPr id="16407" name="Rectangle 45" descr="Wide downward diagonal"/>
            <p:cNvSpPr>
              <a:spLocks noChangeArrowheads="1"/>
            </p:cNvSpPr>
            <p:nvPr/>
          </p:nvSpPr>
          <p:spPr bwMode="auto">
            <a:xfrm>
              <a:off x="251" y="3648"/>
              <a:ext cx="1643" cy="317"/>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pPr eaLnBrk="1" hangingPunct="1"/>
              <a:endParaRPr lang="en-GB"/>
            </a:p>
          </p:txBody>
        </p:sp>
        <p:sp>
          <p:nvSpPr>
            <p:cNvPr id="16408" name="Rectangle 47"/>
            <p:cNvSpPr>
              <a:spLocks noChangeArrowheads="1"/>
            </p:cNvSpPr>
            <p:nvPr/>
          </p:nvSpPr>
          <p:spPr bwMode="auto">
            <a:xfrm>
              <a:off x="252" y="3501"/>
              <a:ext cx="1642" cy="164"/>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grpSp>
      <p:sp>
        <p:nvSpPr>
          <p:cNvPr id="16391" name="AutoShape 49"/>
          <p:cNvSpPr>
            <a:spLocks noChangeArrowheads="1"/>
          </p:cNvSpPr>
          <p:nvPr/>
        </p:nvSpPr>
        <p:spPr bwMode="auto">
          <a:xfrm>
            <a:off x="749300" y="3070225"/>
            <a:ext cx="334963" cy="2841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sp>
        <p:nvSpPr>
          <p:cNvPr id="16392" name="AutoShape 50"/>
          <p:cNvSpPr>
            <a:spLocks noChangeArrowheads="1"/>
          </p:cNvSpPr>
          <p:nvPr/>
        </p:nvSpPr>
        <p:spPr bwMode="auto">
          <a:xfrm>
            <a:off x="1366838" y="3070225"/>
            <a:ext cx="334962" cy="2841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sp>
        <p:nvSpPr>
          <p:cNvPr id="16393" name="AutoShape 51"/>
          <p:cNvSpPr>
            <a:spLocks noChangeArrowheads="1"/>
          </p:cNvSpPr>
          <p:nvPr/>
        </p:nvSpPr>
        <p:spPr bwMode="auto">
          <a:xfrm>
            <a:off x="2671763" y="3070225"/>
            <a:ext cx="334962" cy="2841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sp>
        <p:nvSpPr>
          <p:cNvPr id="16394" name="AutoShape 52"/>
          <p:cNvSpPr>
            <a:spLocks noChangeArrowheads="1"/>
          </p:cNvSpPr>
          <p:nvPr/>
        </p:nvSpPr>
        <p:spPr bwMode="auto">
          <a:xfrm>
            <a:off x="2030413" y="3070225"/>
            <a:ext cx="334962" cy="2841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sp>
        <p:nvSpPr>
          <p:cNvPr id="16395" name="Rectangle 57" descr="Wide downward diagonal"/>
          <p:cNvSpPr>
            <a:spLocks noChangeArrowheads="1"/>
          </p:cNvSpPr>
          <p:nvPr/>
        </p:nvSpPr>
        <p:spPr bwMode="auto">
          <a:xfrm>
            <a:off x="614363" y="3640138"/>
            <a:ext cx="2608262" cy="541337"/>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pPr eaLnBrk="1" hangingPunct="1"/>
            <a:endParaRPr lang="en-GB"/>
          </a:p>
        </p:txBody>
      </p:sp>
      <p:sp>
        <p:nvSpPr>
          <p:cNvPr id="16396" name="Rectangle 58"/>
          <p:cNvSpPr>
            <a:spLocks noChangeArrowheads="1"/>
          </p:cNvSpPr>
          <p:nvPr/>
        </p:nvSpPr>
        <p:spPr bwMode="auto">
          <a:xfrm>
            <a:off x="615950" y="3354388"/>
            <a:ext cx="2606675" cy="328612"/>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GB"/>
          </a:p>
        </p:txBody>
      </p:sp>
      <p:sp>
        <p:nvSpPr>
          <p:cNvPr id="16397" name="AutoShape 60"/>
          <p:cNvSpPr>
            <a:spLocks noChangeArrowheads="1"/>
          </p:cNvSpPr>
          <p:nvPr/>
        </p:nvSpPr>
        <p:spPr bwMode="auto">
          <a:xfrm>
            <a:off x="1855788" y="4471988"/>
            <a:ext cx="174625" cy="420687"/>
          </a:xfrm>
          <a:prstGeom prst="upArrow">
            <a:avLst>
              <a:gd name="adj1" fmla="val 50000"/>
              <a:gd name="adj2" fmla="val 60227"/>
            </a:avLst>
          </a:prstGeom>
          <a:solidFill>
            <a:srgbClr val="FF0000"/>
          </a:solidFill>
          <a:ln w="9525">
            <a:solidFill>
              <a:schemeClr val="tx1"/>
            </a:solidFill>
            <a:miter lim="800000"/>
            <a:headEnd/>
            <a:tailEnd/>
          </a:ln>
          <a:effectLst/>
        </p:spPr>
        <p:txBody>
          <a:bodyPr vert="eaVert" wrap="none" anchor="ctr"/>
          <a:lstStyle/>
          <a:p>
            <a:pPr eaLnBrk="1" hangingPunct="1"/>
            <a:endParaRPr lang="en-GB"/>
          </a:p>
        </p:txBody>
      </p:sp>
      <p:sp>
        <p:nvSpPr>
          <p:cNvPr id="16398" name="Text Box 61"/>
          <p:cNvSpPr txBox="1">
            <a:spLocks noChangeArrowheads="1"/>
          </p:cNvSpPr>
          <p:nvPr/>
        </p:nvSpPr>
        <p:spPr bwMode="auto">
          <a:xfrm>
            <a:off x="901700" y="4151313"/>
            <a:ext cx="2568575" cy="396875"/>
          </a:xfrm>
          <a:prstGeom prst="rect">
            <a:avLst/>
          </a:prstGeom>
          <a:noFill/>
          <a:ln w="9525">
            <a:noFill/>
            <a:miter lim="800000"/>
            <a:headEnd/>
            <a:tailEnd/>
          </a:ln>
          <a:effectLst/>
        </p:spPr>
        <p:txBody>
          <a:bodyPr>
            <a:spAutoFit/>
          </a:bodyPr>
          <a:lstStyle/>
          <a:p>
            <a:pPr eaLnBrk="1" hangingPunct="1">
              <a:spcBef>
                <a:spcPct val="50000"/>
              </a:spcBef>
            </a:pPr>
            <a:r>
              <a:rPr lang="en-GB" altLang="en-US" sz="2000" u="none"/>
              <a:t>Increasing strain</a:t>
            </a:r>
            <a:endParaRPr lang="en-US" altLang="en-US" sz="2000" u="none"/>
          </a:p>
        </p:txBody>
      </p:sp>
      <p:sp>
        <p:nvSpPr>
          <p:cNvPr id="16399" name="Text Box 63"/>
          <p:cNvSpPr txBox="1">
            <a:spLocks noChangeArrowheads="1"/>
          </p:cNvSpPr>
          <p:nvPr/>
        </p:nvSpPr>
        <p:spPr bwMode="auto">
          <a:xfrm>
            <a:off x="363538" y="5805264"/>
            <a:ext cx="3251200" cy="969496"/>
          </a:xfrm>
          <a:prstGeom prst="rect">
            <a:avLst/>
          </a:prstGeom>
          <a:noFill/>
          <a:ln w="9525">
            <a:noFill/>
            <a:miter lim="800000"/>
            <a:headEnd/>
            <a:tailEnd/>
          </a:ln>
          <a:effectLst/>
        </p:spPr>
        <p:txBody>
          <a:bodyPr wrap="square">
            <a:spAutoFit/>
          </a:bodyPr>
          <a:lstStyle/>
          <a:p>
            <a:pPr algn="ctr" eaLnBrk="1" hangingPunct="1">
              <a:spcBef>
                <a:spcPct val="50000"/>
              </a:spcBef>
            </a:pPr>
            <a:r>
              <a:rPr lang="en-GB" altLang="en-US" sz="1900" u="none" dirty="0">
                <a:solidFill>
                  <a:srgbClr val="3333FF"/>
                </a:solidFill>
              </a:rPr>
              <a:t>2D Layer growth followed by 3D island growth. Critical thickness = 1.7ML</a:t>
            </a:r>
            <a:endParaRPr lang="en-US" altLang="en-US" sz="1900" u="none" dirty="0">
              <a:solidFill>
                <a:srgbClr val="3333FF"/>
              </a:solidFill>
            </a:endParaRPr>
          </a:p>
        </p:txBody>
      </p:sp>
      <p:sp>
        <p:nvSpPr>
          <p:cNvPr id="16400" name="Rectangle 64"/>
          <p:cNvSpPr>
            <a:spLocks noChangeArrowheads="1"/>
          </p:cNvSpPr>
          <p:nvPr/>
        </p:nvSpPr>
        <p:spPr bwMode="auto">
          <a:xfrm>
            <a:off x="240730" y="1052736"/>
            <a:ext cx="4331270" cy="1502296"/>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GB" altLang="en-US" sz="2000" u="none" dirty="0" smtClean="0"/>
              <a:t>In and </a:t>
            </a:r>
            <a:r>
              <a:rPr lang="en-GB" altLang="en-US" sz="2000" u="none" dirty="0" err="1" smtClean="0"/>
              <a:t>Sb</a:t>
            </a:r>
            <a:r>
              <a:rPr lang="en-GB" altLang="en-US" sz="2000" u="none" dirty="0" smtClean="0"/>
              <a:t> are large atoms that behave as surfactants. </a:t>
            </a:r>
            <a:r>
              <a:rPr lang="en-GB" altLang="en-US" sz="2000" u="none" dirty="0" err="1" smtClean="0"/>
              <a:t>InSb</a:t>
            </a:r>
            <a:r>
              <a:rPr lang="en-GB" altLang="en-US" sz="2000" u="none" dirty="0" smtClean="0"/>
              <a:t> has a low bond energy – high surface mobility of atoms-.</a:t>
            </a:r>
          </a:p>
          <a:p>
            <a:pPr marL="342900" indent="-342900" eaLnBrk="1" hangingPunct="1">
              <a:spcBef>
                <a:spcPct val="20000"/>
              </a:spcBef>
              <a:buFontTx/>
              <a:buChar char="•"/>
            </a:pPr>
            <a:endParaRPr lang="en-GB" altLang="en-US" sz="2000" u="none" dirty="0"/>
          </a:p>
        </p:txBody>
      </p:sp>
      <p:sp>
        <p:nvSpPr>
          <p:cNvPr id="16403" name="Text Box 70"/>
          <p:cNvSpPr txBox="1">
            <a:spLocks noChangeArrowheads="1"/>
          </p:cNvSpPr>
          <p:nvPr/>
        </p:nvSpPr>
        <p:spPr bwMode="auto">
          <a:xfrm>
            <a:off x="1566863" y="5297488"/>
            <a:ext cx="741362" cy="396875"/>
          </a:xfrm>
          <a:prstGeom prst="rect">
            <a:avLst/>
          </a:prstGeom>
          <a:noFill/>
          <a:ln w="9525">
            <a:noFill/>
            <a:miter lim="800000"/>
            <a:headEnd/>
            <a:tailEnd/>
          </a:ln>
          <a:effectLst/>
        </p:spPr>
        <p:txBody>
          <a:bodyPr>
            <a:spAutoFit/>
          </a:bodyPr>
          <a:lstStyle/>
          <a:p>
            <a:pPr eaLnBrk="1" hangingPunct="1">
              <a:spcBef>
                <a:spcPct val="50000"/>
              </a:spcBef>
            </a:pPr>
            <a:r>
              <a:rPr lang="en-GB" altLang="en-US" sz="2000" u="none"/>
              <a:t>InAs</a:t>
            </a:r>
            <a:endParaRPr lang="en-US" altLang="en-US" sz="2000" u="none"/>
          </a:p>
        </p:txBody>
      </p:sp>
      <p:sp>
        <p:nvSpPr>
          <p:cNvPr id="16404" name="Text Box 72"/>
          <p:cNvSpPr txBox="1">
            <a:spLocks noChangeArrowheads="1"/>
          </p:cNvSpPr>
          <p:nvPr/>
        </p:nvSpPr>
        <p:spPr bwMode="auto">
          <a:xfrm>
            <a:off x="1549400" y="4903788"/>
            <a:ext cx="741363" cy="396875"/>
          </a:xfrm>
          <a:prstGeom prst="rect">
            <a:avLst/>
          </a:prstGeom>
          <a:noFill/>
          <a:ln w="9525">
            <a:noFill/>
            <a:miter lim="800000"/>
            <a:headEnd/>
            <a:tailEnd/>
          </a:ln>
          <a:effectLst/>
        </p:spPr>
        <p:txBody>
          <a:bodyPr>
            <a:spAutoFit/>
          </a:bodyPr>
          <a:lstStyle/>
          <a:p>
            <a:pPr eaLnBrk="1" hangingPunct="1">
              <a:spcBef>
                <a:spcPct val="50000"/>
              </a:spcBef>
            </a:pPr>
            <a:r>
              <a:rPr lang="en-GB" altLang="en-US" sz="2000" u="none"/>
              <a:t>InSb</a:t>
            </a:r>
            <a:endParaRPr lang="en-US" altLang="en-US" sz="2000" u="none"/>
          </a:p>
        </p:txBody>
      </p:sp>
      <p:sp>
        <p:nvSpPr>
          <p:cNvPr id="16405" name="Text Box 73"/>
          <p:cNvSpPr txBox="1">
            <a:spLocks noChangeArrowheads="1"/>
          </p:cNvSpPr>
          <p:nvPr/>
        </p:nvSpPr>
        <p:spPr bwMode="auto">
          <a:xfrm>
            <a:off x="1550988" y="3714750"/>
            <a:ext cx="741362" cy="396875"/>
          </a:xfrm>
          <a:prstGeom prst="rect">
            <a:avLst/>
          </a:prstGeom>
          <a:noFill/>
          <a:ln w="9525">
            <a:noFill/>
            <a:miter lim="800000"/>
            <a:headEnd/>
            <a:tailEnd/>
          </a:ln>
          <a:effectLst/>
        </p:spPr>
        <p:txBody>
          <a:bodyPr>
            <a:spAutoFit/>
          </a:bodyPr>
          <a:lstStyle/>
          <a:p>
            <a:pPr eaLnBrk="1" hangingPunct="1">
              <a:spcBef>
                <a:spcPct val="50000"/>
              </a:spcBef>
            </a:pPr>
            <a:r>
              <a:rPr lang="en-GB" altLang="en-US" sz="2000" u="none"/>
              <a:t>InAs</a:t>
            </a:r>
            <a:endParaRPr lang="en-US" altLang="en-US" sz="2000" u="none"/>
          </a:p>
        </p:txBody>
      </p:sp>
      <p:sp>
        <p:nvSpPr>
          <p:cNvPr id="16406" name="Text Box 74"/>
          <p:cNvSpPr txBox="1">
            <a:spLocks noChangeArrowheads="1"/>
          </p:cNvSpPr>
          <p:nvPr/>
        </p:nvSpPr>
        <p:spPr bwMode="auto">
          <a:xfrm>
            <a:off x="1549400" y="3354388"/>
            <a:ext cx="1189038" cy="396875"/>
          </a:xfrm>
          <a:prstGeom prst="rect">
            <a:avLst/>
          </a:prstGeom>
          <a:noFill/>
          <a:ln w="9525">
            <a:noFill/>
            <a:miter lim="800000"/>
            <a:headEnd/>
            <a:tailEnd/>
          </a:ln>
          <a:effectLst/>
        </p:spPr>
        <p:txBody>
          <a:bodyPr>
            <a:spAutoFit/>
          </a:bodyPr>
          <a:lstStyle/>
          <a:p>
            <a:pPr eaLnBrk="1" hangingPunct="1">
              <a:spcBef>
                <a:spcPct val="50000"/>
              </a:spcBef>
            </a:pPr>
            <a:r>
              <a:rPr lang="en-GB" altLang="en-US" sz="2000" u="none"/>
              <a:t>InSb</a:t>
            </a:r>
            <a:endParaRPr lang="en-US" altLang="en-US" sz="2000" u="none"/>
          </a:p>
        </p:txBody>
      </p:sp>
      <p:sp>
        <p:nvSpPr>
          <p:cNvPr id="26" name="Rectangle 64"/>
          <p:cNvSpPr>
            <a:spLocks noChangeArrowheads="1"/>
          </p:cNvSpPr>
          <p:nvPr/>
        </p:nvSpPr>
        <p:spPr bwMode="auto">
          <a:xfrm>
            <a:off x="4283968" y="1052736"/>
            <a:ext cx="4860032" cy="2088232"/>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GB" altLang="en-US" sz="2000" u="none" dirty="0" smtClean="0"/>
              <a:t>Promote 2D growth rather than 3D.</a:t>
            </a:r>
          </a:p>
          <a:p>
            <a:pPr marL="342900" indent="-342900" eaLnBrk="1" hangingPunct="1">
              <a:spcBef>
                <a:spcPct val="20000"/>
              </a:spcBef>
              <a:buFontTx/>
              <a:buChar char="•"/>
            </a:pPr>
            <a:r>
              <a:rPr lang="en-GB" altLang="en-US" sz="2000" dirty="0" smtClean="0"/>
              <a:t>Tendency to form large clusters of islands.</a:t>
            </a:r>
          </a:p>
          <a:p>
            <a:pPr marL="342900" indent="-342900">
              <a:spcBef>
                <a:spcPct val="20000"/>
              </a:spcBef>
              <a:buFontTx/>
              <a:buChar char="•"/>
            </a:pPr>
            <a:r>
              <a:rPr lang="en-GB" altLang="en-US" sz="2000" u="none" dirty="0" smtClean="0"/>
              <a:t>Low density of dots.</a:t>
            </a:r>
          </a:p>
          <a:p>
            <a:pPr marL="342900" indent="-342900" eaLnBrk="1" hangingPunct="1">
              <a:spcBef>
                <a:spcPct val="20000"/>
              </a:spcBef>
              <a:buFontTx/>
              <a:buChar char="•"/>
            </a:pPr>
            <a:endParaRPr lang="en-GB" altLang="en-US" sz="2000" u="none" dirty="0"/>
          </a:p>
        </p:txBody>
      </p:sp>
      <p:sp>
        <p:nvSpPr>
          <p:cNvPr id="28" name="Title 1"/>
          <p:cNvSpPr txBox="1">
            <a:spLocks/>
          </p:cNvSpPr>
          <p:nvPr/>
        </p:nvSpPr>
        <p:spPr>
          <a:xfrm>
            <a:off x="971600" y="0"/>
            <a:ext cx="7200800" cy="1008112"/>
          </a:xfrm>
          <a:prstGeom prst="rect">
            <a:avLst/>
          </a:prstGeom>
        </p:spPr>
        <p:txBody>
          <a:bodyPr vert="horz" lIns="91440" tIns="45720" rIns="91440" bIns="45720" rtlCol="0" anchor="ctr">
            <a:normAutofit fontScale="90000"/>
          </a:bodyPr>
          <a:lstStyle/>
          <a:p>
            <a:pPr lvl="0" algn="ctr">
              <a:spcBef>
                <a:spcPct val="0"/>
              </a:spcBef>
              <a:defRPr/>
            </a:pP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Stranski-Krastanov</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growth</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of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QDs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pic>
        <p:nvPicPr>
          <p:cNvPr id="23" name="Picture 3" descr="C:\Users\Eva\Desktop\Camera\IMG_20160226_094027.jpg"/>
          <p:cNvPicPr>
            <a:picLocks noChangeAspect="1" noChangeArrowheads="1"/>
          </p:cNvPicPr>
          <p:nvPr/>
        </p:nvPicPr>
        <p:blipFill>
          <a:blip r:embed="rId3" cstate="print"/>
          <a:srcRect/>
          <a:stretch>
            <a:fillRect/>
          </a:stretch>
        </p:blipFill>
        <p:spPr bwMode="auto">
          <a:xfrm>
            <a:off x="4644008" y="3165330"/>
            <a:ext cx="3891276" cy="2334766"/>
          </a:xfrm>
          <a:prstGeom prst="rect">
            <a:avLst/>
          </a:prstGeom>
          <a:noFill/>
        </p:spPr>
      </p:pic>
      <p:sp>
        <p:nvSpPr>
          <p:cNvPr id="24" name="Slide Number Placeholder 1"/>
          <p:cNvSpPr>
            <a:spLocks noGrp="1"/>
          </p:cNvSpPr>
          <p:nvPr>
            <p:ph type="sldNum" sz="quarter" idx="12"/>
          </p:nvPr>
        </p:nvSpPr>
        <p:spPr>
          <a:xfrm>
            <a:off x="8647113" y="6408738"/>
            <a:ext cx="366712" cy="365125"/>
          </a:xfrm>
        </p:spPr>
        <p:txBody>
          <a:bodyPr/>
          <a:lstStyle/>
          <a:p>
            <a:r>
              <a:rPr lang="es-ES" dirty="0" smtClean="0"/>
              <a:t>6</a:t>
            </a:r>
            <a:endParaRPr lang="es-ES" dirty="0"/>
          </a:p>
        </p:txBody>
      </p:sp>
      <p:sp>
        <p:nvSpPr>
          <p:cNvPr id="3" name="TextBox 2"/>
          <p:cNvSpPr txBox="1"/>
          <p:nvPr/>
        </p:nvSpPr>
        <p:spPr>
          <a:xfrm>
            <a:off x="6895934" y="5471201"/>
            <a:ext cx="1639350" cy="307777"/>
          </a:xfrm>
          <a:prstGeom prst="rect">
            <a:avLst/>
          </a:prstGeom>
          <a:noFill/>
        </p:spPr>
        <p:txBody>
          <a:bodyPr wrap="square" rtlCol="0">
            <a:spAutoFit/>
          </a:bodyPr>
          <a:lstStyle/>
          <a:p>
            <a:pPr algn="r"/>
            <a:r>
              <a:rPr lang="en-GB" sz="1400" dirty="0" err="1"/>
              <a:t>Veeco</a:t>
            </a:r>
            <a:r>
              <a:rPr lang="en-GB" sz="1400" dirty="0"/>
              <a:t> </a:t>
            </a:r>
            <a:r>
              <a:rPr lang="en-GB" sz="1400" dirty="0" err="1"/>
              <a:t>GENxplor</a:t>
            </a:r>
            <a:endParaRPr lang="en-GB"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ChangeArrowheads="1"/>
          </p:cNvSpPr>
          <p:nvPr/>
        </p:nvSpPr>
        <p:spPr bwMode="auto">
          <a:xfrm>
            <a:off x="314325" y="4267200"/>
            <a:ext cx="8572500" cy="1847850"/>
          </a:xfrm>
          <a:prstGeom prst="rect">
            <a:avLst/>
          </a:prstGeom>
          <a:noFill/>
          <a:ln w="9525">
            <a:noFill/>
            <a:miter lim="800000"/>
            <a:headEnd/>
            <a:tailEnd/>
          </a:ln>
          <a:effectLst/>
        </p:spPr>
        <p:txBody>
          <a:bodyPr/>
          <a:lstStyle/>
          <a:p>
            <a:pPr marL="742950" lvl="1" indent="-285750">
              <a:lnSpc>
                <a:spcPct val="50000"/>
              </a:lnSpc>
              <a:spcBef>
                <a:spcPct val="30000"/>
              </a:spcBef>
            </a:pPr>
            <a:r>
              <a:rPr lang="en-US" sz="2000" u="none"/>
              <a:t>	</a:t>
            </a:r>
            <a:endParaRPr lang="en-US" sz="2000" i="1" u="none"/>
          </a:p>
          <a:p>
            <a:pPr marL="742950" lvl="1" indent="-285750">
              <a:lnSpc>
                <a:spcPct val="50000"/>
              </a:lnSpc>
              <a:spcBef>
                <a:spcPct val="30000"/>
              </a:spcBef>
            </a:pPr>
            <a:r>
              <a:rPr lang="en-US" sz="2000" i="1" u="none"/>
              <a:t>	</a:t>
            </a:r>
            <a:r>
              <a:rPr lang="en-US" sz="2000" u="none"/>
              <a:t>	</a:t>
            </a:r>
            <a:endParaRPr lang="ru-RU" sz="2000" u="none"/>
          </a:p>
        </p:txBody>
      </p:sp>
      <p:sp>
        <p:nvSpPr>
          <p:cNvPr id="358404" name="Text Box 4"/>
          <p:cNvSpPr txBox="1">
            <a:spLocks noChangeArrowheads="1"/>
          </p:cNvSpPr>
          <p:nvPr/>
        </p:nvSpPr>
        <p:spPr bwMode="auto">
          <a:xfrm>
            <a:off x="381000" y="1330325"/>
            <a:ext cx="8763000" cy="1006475"/>
          </a:xfrm>
          <a:prstGeom prst="rect">
            <a:avLst/>
          </a:prstGeom>
          <a:noFill/>
          <a:ln w="9525">
            <a:noFill/>
            <a:miter lim="800000"/>
            <a:headEnd/>
            <a:tailEnd/>
          </a:ln>
          <a:effectLst/>
        </p:spPr>
        <p:txBody>
          <a:bodyPr>
            <a:spAutoFit/>
          </a:bodyPr>
          <a:lstStyle/>
          <a:p>
            <a:r>
              <a:rPr lang="en-GB" sz="2000" u="none" dirty="0" err="1"/>
              <a:t>InSb</a:t>
            </a:r>
            <a:r>
              <a:rPr lang="en-GB" sz="2000" u="none" dirty="0"/>
              <a:t> QDs within ultra-thin </a:t>
            </a:r>
            <a:r>
              <a:rPr lang="en-GB" sz="2000" u="none" dirty="0" err="1"/>
              <a:t>InSb</a:t>
            </a:r>
            <a:r>
              <a:rPr lang="en-GB" sz="2000" u="none" dirty="0"/>
              <a:t> </a:t>
            </a:r>
            <a:r>
              <a:rPr lang="en-GB" sz="2000" u="none" dirty="0" smtClean="0"/>
              <a:t>layers (0.5-0.9 ML) </a:t>
            </a:r>
            <a:r>
              <a:rPr lang="en-GB" sz="2000" u="none" dirty="0"/>
              <a:t>in </a:t>
            </a:r>
            <a:r>
              <a:rPr lang="en-GB" sz="2000" u="none" dirty="0" err="1"/>
              <a:t>InAs</a:t>
            </a:r>
            <a:r>
              <a:rPr lang="en-GB" sz="2000" u="none" dirty="0"/>
              <a:t> have been formed by exposing the growth surface to a Sb flux exploiting an </a:t>
            </a:r>
            <a:r>
              <a:rPr lang="en-US" sz="2000" u="none" dirty="0"/>
              <a:t>efficient</a:t>
            </a:r>
            <a:r>
              <a:rPr lang="en-US" sz="2000" u="none" dirty="0">
                <a:solidFill>
                  <a:srgbClr val="FF0000"/>
                </a:solidFill>
              </a:rPr>
              <a:t> </a:t>
            </a:r>
            <a:r>
              <a:rPr lang="en-US" sz="2000" u="none" dirty="0">
                <a:solidFill>
                  <a:srgbClr val="006600"/>
                </a:solidFill>
              </a:rPr>
              <a:t>As-Sb exchange:</a:t>
            </a:r>
            <a:r>
              <a:rPr lang="en-US" sz="2000" u="none" dirty="0">
                <a:solidFill>
                  <a:srgbClr val="FF0000"/>
                </a:solidFill>
              </a:rPr>
              <a:t> </a:t>
            </a:r>
            <a:r>
              <a:rPr lang="en-US" sz="2000" u="none" dirty="0"/>
              <a:t> </a:t>
            </a:r>
            <a:r>
              <a:rPr lang="en-US" sz="2000" i="1" u="none" dirty="0" err="1"/>
              <a:t>Solov’ev</a:t>
            </a:r>
            <a:r>
              <a:rPr lang="en-US" sz="2000" i="1" u="none" dirty="0"/>
              <a:t> 2005 (MBE)</a:t>
            </a:r>
          </a:p>
        </p:txBody>
      </p:sp>
      <p:sp>
        <p:nvSpPr>
          <p:cNvPr id="358406" name="Rectangle 6" descr="Wide downward diagonal"/>
          <p:cNvSpPr>
            <a:spLocks noChangeArrowheads="1"/>
          </p:cNvSpPr>
          <p:nvPr/>
        </p:nvSpPr>
        <p:spPr bwMode="auto">
          <a:xfrm>
            <a:off x="4859338" y="4098925"/>
            <a:ext cx="4083050" cy="581025"/>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endParaRPr lang="es-ES"/>
          </a:p>
        </p:txBody>
      </p:sp>
      <p:sp>
        <p:nvSpPr>
          <p:cNvPr id="358407" name="Oval 7"/>
          <p:cNvSpPr>
            <a:spLocks noChangeArrowheads="1"/>
          </p:cNvSpPr>
          <p:nvPr/>
        </p:nvSpPr>
        <p:spPr bwMode="auto">
          <a:xfrm>
            <a:off x="4873625" y="384651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08" name="Oval 8"/>
          <p:cNvSpPr>
            <a:spLocks noChangeArrowheads="1"/>
          </p:cNvSpPr>
          <p:nvPr/>
        </p:nvSpPr>
        <p:spPr bwMode="auto">
          <a:xfrm>
            <a:off x="5164138" y="3846513"/>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09" name="Oval 9"/>
          <p:cNvSpPr>
            <a:spLocks noChangeArrowheads="1"/>
          </p:cNvSpPr>
          <p:nvPr/>
        </p:nvSpPr>
        <p:spPr bwMode="auto">
          <a:xfrm>
            <a:off x="5456238" y="3841750"/>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0" name="Oval 10"/>
          <p:cNvSpPr>
            <a:spLocks noChangeArrowheads="1"/>
          </p:cNvSpPr>
          <p:nvPr/>
        </p:nvSpPr>
        <p:spPr bwMode="auto">
          <a:xfrm>
            <a:off x="5749925" y="38481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1" name="Oval 11"/>
          <p:cNvSpPr>
            <a:spLocks noChangeArrowheads="1"/>
          </p:cNvSpPr>
          <p:nvPr/>
        </p:nvSpPr>
        <p:spPr bwMode="auto">
          <a:xfrm>
            <a:off x="6045200" y="38512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2" name="Oval 12"/>
          <p:cNvSpPr>
            <a:spLocks noChangeArrowheads="1"/>
          </p:cNvSpPr>
          <p:nvPr/>
        </p:nvSpPr>
        <p:spPr bwMode="auto">
          <a:xfrm>
            <a:off x="6343650" y="384333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4" name="Oval 14"/>
          <p:cNvSpPr>
            <a:spLocks noChangeArrowheads="1"/>
          </p:cNvSpPr>
          <p:nvPr/>
        </p:nvSpPr>
        <p:spPr bwMode="auto">
          <a:xfrm>
            <a:off x="6921500" y="384492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5" name="Oval 15"/>
          <p:cNvSpPr>
            <a:spLocks noChangeArrowheads="1"/>
          </p:cNvSpPr>
          <p:nvPr/>
        </p:nvSpPr>
        <p:spPr bwMode="auto">
          <a:xfrm>
            <a:off x="7219950" y="38369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6" name="Oval 16"/>
          <p:cNvSpPr>
            <a:spLocks noChangeArrowheads="1"/>
          </p:cNvSpPr>
          <p:nvPr/>
        </p:nvSpPr>
        <p:spPr bwMode="auto">
          <a:xfrm>
            <a:off x="7510463" y="383698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8" name="Oval 18"/>
          <p:cNvSpPr>
            <a:spLocks noChangeArrowheads="1"/>
          </p:cNvSpPr>
          <p:nvPr/>
        </p:nvSpPr>
        <p:spPr bwMode="auto">
          <a:xfrm>
            <a:off x="8096250" y="38385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19" name="Oval 19"/>
          <p:cNvSpPr>
            <a:spLocks noChangeArrowheads="1"/>
          </p:cNvSpPr>
          <p:nvPr/>
        </p:nvSpPr>
        <p:spPr bwMode="auto">
          <a:xfrm>
            <a:off x="8386763" y="3835400"/>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20" name="Oval 20"/>
          <p:cNvSpPr>
            <a:spLocks noChangeArrowheads="1"/>
          </p:cNvSpPr>
          <p:nvPr/>
        </p:nvSpPr>
        <p:spPr bwMode="auto">
          <a:xfrm>
            <a:off x="8677275" y="38354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21" name="Oval 21"/>
          <p:cNvSpPr>
            <a:spLocks noChangeArrowheads="1"/>
          </p:cNvSpPr>
          <p:nvPr/>
        </p:nvSpPr>
        <p:spPr bwMode="auto">
          <a:xfrm>
            <a:off x="5445125" y="3273425"/>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28" name="Line 28"/>
          <p:cNvSpPr>
            <a:spLocks noChangeShapeType="1"/>
          </p:cNvSpPr>
          <p:nvPr/>
        </p:nvSpPr>
        <p:spPr bwMode="auto">
          <a:xfrm flipH="1">
            <a:off x="5597525" y="3524250"/>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58433" name="Oval 33"/>
          <p:cNvSpPr>
            <a:spLocks noChangeArrowheads="1"/>
          </p:cNvSpPr>
          <p:nvPr/>
        </p:nvSpPr>
        <p:spPr bwMode="auto">
          <a:xfrm>
            <a:off x="6629400" y="382905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34" name="Oval 34"/>
          <p:cNvSpPr>
            <a:spLocks noChangeArrowheads="1"/>
          </p:cNvSpPr>
          <p:nvPr/>
        </p:nvSpPr>
        <p:spPr bwMode="auto">
          <a:xfrm>
            <a:off x="6618288" y="3260725"/>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35" name="Line 35"/>
          <p:cNvSpPr>
            <a:spLocks noChangeShapeType="1"/>
          </p:cNvSpPr>
          <p:nvPr/>
        </p:nvSpPr>
        <p:spPr bwMode="auto">
          <a:xfrm flipH="1">
            <a:off x="6770688" y="3511550"/>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58436" name="Oval 36"/>
          <p:cNvSpPr>
            <a:spLocks noChangeArrowheads="1"/>
          </p:cNvSpPr>
          <p:nvPr/>
        </p:nvSpPr>
        <p:spPr bwMode="auto">
          <a:xfrm>
            <a:off x="7805738" y="3833813"/>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37" name="Oval 37"/>
          <p:cNvSpPr>
            <a:spLocks noChangeArrowheads="1"/>
          </p:cNvSpPr>
          <p:nvPr/>
        </p:nvSpPr>
        <p:spPr bwMode="auto">
          <a:xfrm>
            <a:off x="7794625" y="3265488"/>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38" name="Line 38"/>
          <p:cNvSpPr>
            <a:spLocks noChangeShapeType="1"/>
          </p:cNvSpPr>
          <p:nvPr/>
        </p:nvSpPr>
        <p:spPr bwMode="auto">
          <a:xfrm flipH="1">
            <a:off x="7947025" y="3516313"/>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58439" name="Rectangle 39" descr="Wide downward diagonal"/>
          <p:cNvSpPr>
            <a:spLocks noChangeArrowheads="1"/>
          </p:cNvSpPr>
          <p:nvPr/>
        </p:nvSpPr>
        <p:spPr bwMode="auto">
          <a:xfrm>
            <a:off x="290513" y="4108450"/>
            <a:ext cx="4083050" cy="581025"/>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endParaRPr lang="es-ES"/>
          </a:p>
        </p:txBody>
      </p:sp>
      <p:sp>
        <p:nvSpPr>
          <p:cNvPr id="358440" name="Oval 40"/>
          <p:cNvSpPr>
            <a:spLocks noChangeArrowheads="1"/>
          </p:cNvSpPr>
          <p:nvPr/>
        </p:nvSpPr>
        <p:spPr bwMode="auto">
          <a:xfrm>
            <a:off x="288925" y="38481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1" name="Oval 41"/>
          <p:cNvSpPr>
            <a:spLocks noChangeArrowheads="1"/>
          </p:cNvSpPr>
          <p:nvPr/>
        </p:nvSpPr>
        <p:spPr bwMode="auto">
          <a:xfrm>
            <a:off x="579438" y="3848100"/>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2" name="Oval 42"/>
          <p:cNvSpPr>
            <a:spLocks noChangeArrowheads="1"/>
          </p:cNvSpPr>
          <p:nvPr/>
        </p:nvSpPr>
        <p:spPr bwMode="auto">
          <a:xfrm>
            <a:off x="871538" y="384333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3" name="Oval 43"/>
          <p:cNvSpPr>
            <a:spLocks noChangeArrowheads="1"/>
          </p:cNvSpPr>
          <p:nvPr/>
        </p:nvSpPr>
        <p:spPr bwMode="auto">
          <a:xfrm>
            <a:off x="1165225" y="38496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4" name="Oval 44"/>
          <p:cNvSpPr>
            <a:spLocks noChangeArrowheads="1"/>
          </p:cNvSpPr>
          <p:nvPr/>
        </p:nvSpPr>
        <p:spPr bwMode="auto">
          <a:xfrm>
            <a:off x="1460500" y="38528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5" name="Oval 45"/>
          <p:cNvSpPr>
            <a:spLocks noChangeArrowheads="1"/>
          </p:cNvSpPr>
          <p:nvPr/>
        </p:nvSpPr>
        <p:spPr bwMode="auto">
          <a:xfrm>
            <a:off x="1758950" y="384492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6" name="Oval 46"/>
          <p:cNvSpPr>
            <a:spLocks noChangeArrowheads="1"/>
          </p:cNvSpPr>
          <p:nvPr/>
        </p:nvSpPr>
        <p:spPr bwMode="auto">
          <a:xfrm>
            <a:off x="2054225" y="38401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7" name="Oval 47"/>
          <p:cNvSpPr>
            <a:spLocks noChangeArrowheads="1"/>
          </p:cNvSpPr>
          <p:nvPr/>
        </p:nvSpPr>
        <p:spPr bwMode="auto">
          <a:xfrm>
            <a:off x="2336800" y="384651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8" name="Oval 48"/>
          <p:cNvSpPr>
            <a:spLocks noChangeArrowheads="1"/>
          </p:cNvSpPr>
          <p:nvPr/>
        </p:nvSpPr>
        <p:spPr bwMode="auto">
          <a:xfrm>
            <a:off x="2635250" y="38385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49" name="Oval 49"/>
          <p:cNvSpPr>
            <a:spLocks noChangeArrowheads="1"/>
          </p:cNvSpPr>
          <p:nvPr/>
        </p:nvSpPr>
        <p:spPr bwMode="auto">
          <a:xfrm>
            <a:off x="2925763" y="3838575"/>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50" name="Oval 50"/>
          <p:cNvSpPr>
            <a:spLocks noChangeArrowheads="1"/>
          </p:cNvSpPr>
          <p:nvPr/>
        </p:nvSpPr>
        <p:spPr bwMode="auto">
          <a:xfrm>
            <a:off x="3217863" y="3833813"/>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51" name="Oval 51"/>
          <p:cNvSpPr>
            <a:spLocks noChangeArrowheads="1"/>
          </p:cNvSpPr>
          <p:nvPr/>
        </p:nvSpPr>
        <p:spPr bwMode="auto">
          <a:xfrm>
            <a:off x="3511550" y="38401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52" name="Oval 52"/>
          <p:cNvSpPr>
            <a:spLocks noChangeArrowheads="1"/>
          </p:cNvSpPr>
          <p:nvPr/>
        </p:nvSpPr>
        <p:spPr bwMode="auto">
          <a:xfrm>
            <a:off x="3802063" y="383698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53" name="Oval 53"/>
          <p:cNvSpPr>
            <a:spLocks noChangeArrowheads="1"/>
          </p:cNvSpPr>
          <p:nvPr/>
        </p:nvSpPr>
        <p:spPr bwMode="auto">
          <a:xfrm>
            <a:off x="4092575" y="38369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58454" name="Oval 54"/>
          <p:cNvSpPr>
            <a:spLocks noChangeArrowheads="1"/>
          </p:cNvSpPr>
          <p:nvPr/>
        </p:nvSpPr>
        <p:spPr bwMode="auto">
          <a:xfrm>
            <a:off x="1785938" y="25257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55" name="Oval 55"/>
          <p:cNvSpPr>
            <a:spLocks noChangeArrowheads="1"/>
          </p:cNvSpPr>
          <p:nvPr/>
        </p:nvSpPr>
        <p:spPr bwMode="auto">
          <a:xfrm>
            <a:off x="2593975" y="2511425"/>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56" name="Oval 56"/>
          <p:cNvSpPr>
            <a:spLocks noChangeArrowheads="1"/>
          </p:cNvSpPr>
          <p:nvPr/>
        </p:nvSpPr>
        <p:spPr bwMode="auto">
          <a:xfrm>
            <a:off x="2201863" y="25130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57" name="AutoShape 57"/>
          <p:cNvSpPr>
            <a:spLocks noChangeArrowheads="1"/>
          </p:cNvSpPr>
          <p:nvPr/>
        </p:nvSpPr>
        <p:spPr bwMode="auto">
          <a:xfrm>
            <a:off x="2178050" y="2960688"/>
            <a:ext cx="349250" cy="725487"/>
          </a:xfrm>
          <a:prstGeom prst="downArrow">
            <a:avLst>
              <a:gd name="adj1" fmla="val 50000"/>
              <a:gd name="adj2" fmla="val 51932"/>
            </a:avLst>
          </a:prstGeom>
          <a:solidFill>
            <a:srgbClr val="FF0000"/>
          </a:solidFill>
          <a:ln w="9525">
            <a:solidFill>
              <a:schemeClr val="tx1"/>
            </a:solidFill>
            <a:miter lim="800000"/>
            <a:headEnd/>
            <a:tailEnd/>
          </a:ln>
          <a:effectLst/>
        </p:spPr>
        <p:txBody>
          <a:bodyPr vert="eaVert" wrap="none" anchor="ctr"/>
          <a:lstStyle/>
          <a:p>
            <a:endParaRPr lang="es-ES"/>
          </a:p>
        </p:txBody>
      </p:sp>
      <p:sp>
        <p:nvSpPr>
          <p:cNvPr id="358458" name="Text Box 58"/>
          <p:cNvSpPr txBox="1">
            <a:spLocks noChangeArrowheads="1"/>
          </p:cNvSpPr>
          <p:nvPr/>
        </p:nvSpPr>
        <p:spPr bwMode="auto">
          <a:xfrm>
            <a:off x="3527425" y="2398713"/>
            <a:ext cx="1570038" cy="457200"/>
          </a:xfrm>
          <a:prstGeom prst="rect">
            <a:avLst/>
          </a:prstGeom>
          <a:noFill/>
          <a:ln w="9525">
            <a:noFill/>
            <a:miter lim="800000"/>
            <a:headEnd/>
            <a:tailEnd/>
          </a:ln>
          <a:effectLst/>
        </p:spPr>
        <p:txBody>
          <a:bodyPr>
            <a:spAutoFit/>
          </a:bodyPr>
          <a:lstStyle/>
          <a:p>
            <a:pPr>
              <a:spcBef>
                <a:spcPct val="50000"/>
              </a:spcBef>
            </a:pPr>
            <a:r>
              <a:rPr lang="en-GB" sz="2400" b="1" u="none">
                <a:solidFill>
                  <a:srgbClr val="0000FF"/>
                </a:solidFill>
              </a:rPr>
              <a:t>Sb Flux</a:t>
            </a:r>
            <a:endParaRPr lang="en-US" sz="2400" b="1" u="none">
              <a:solidFill>
                <a:srgbClr val="0000FF"/>
              </a:solidFill>
            </a:endParaRPr>
          </a:p>
        </p:txBody>
      </p:sp>
      <p:sp>
        <p:nvSpPr>
          <p:cNvPr id="358459" name="Oval 59"/>
          <p:cNvSpPr>
            <a:spLocks noChangeArrowheads="1"/>
          </p:cNvSpPr>
          <p:nvPr/>
        </p:nvSpPr>
        <p:spPr bwMode="auto">
          <a:xfrm>
            <a:off x="3033713" y="25130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60" name="Oval 60"/>
          <p:cNvSpPr>
            <a:spLocks noChangeArrowheads="1"/>
          </p:cNvSpPr>
          <p:nvPr/>
        </p:nvSpPr>
        <p:spPr bwMode="auto">
          <a:xfrm>
            <a:off x="1390650" y="2522538"/>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58465" name="Text Box 65"/>
          <p:cNvSpPr txBox="1">
            <a:spLocks noChangeArrowheads="1"/>
          </p:cNvSpPr>
          <p:nvPr/>
        </p:nvSpPr>
        <p:spPr bwMode="auto">
          <a:xfrm>
            <a:off x="5878513" y="2657475"/>
            <a:ext cx="2744787" cy="396875"/>
          </a:xfrm>
          <a:prstGeom prst="rect">
            <a:avLst/>
          </a:prstGeom>
          <a:noFill/>
          <a:ln w="9525">
            <a:noFill/>
            <a:miter lim="800000"/>
            <a:headEnd/>
            <a:tailEnd/>
          </a:ln>
          <a:effectLst/>
        </p:spPr>
        <p:txBody>
          <a:bodyPr>
            <a:spAutoFit/>
          </a:bodyPr>
          <a:lstStyle/>
          <a:p>
            <a:pPr>
              <a:spcBef>
                <a:spcPct val="50000"/>
              </a:spcBef>
            </a:pPr>
            <a:r>
              <a:rPr lang="en-GB" sz="2000" b="1" u="none" dirty="0">
                <a:solidFill>
                  <a:srgbClr val="FF0000"/>
                </a:solidFill>
              </a:rPr>
              <a:t>As – </a:t>
            </a:r>
            <a:r>
              <a:rPr lang="en-GB" sz="2000" b="1" u="none" dirty="0" err="1">
                <a:solidFill>
                  <a:srgbClr val="FF0000"/>
                </a:solidFill>
              </a:rPr>
              <a:t>Sb</a:t>
            </a:r>
            <a:r>
              <a:rPr lang="en-GB" sz="2000" b="1" u="none" dirty="0">
                <a:solidFill>
                  <a:srgbClr val="FF0000"/>
                </a:solidFill>
              </a:rPr>
              <a:t> exchange</a:t>
            </a:r>
            <a:endParaRPr lang="en-US" sz="2000" b="1" u="none" dirty="0">
              <a:solidFill>
                <a:srgbClr val="FF0000"/>
              </a:solidFill>
            </a:endParaRPr>
          </a:p>
        </p:txBody>
      </p:sp>
      <p:sp>
        <p:nvSpPr>
          <p:cNvPr id="358467" name="Text Box 67"/>
          <p:cNvSpPr txBox="1">
            <a:spLocks noChangeArrowheads="1"/>
          </p:cNvSpPr>
          <p:nvPr/>
        </p:nvSpPr>
        <p:spPr bwMode="auto">
          <a:xfrm>
            <a:off x="320675" y="2957513"/>
            <a:ext cx="2930525" cy="396875"/>
          </a:xfrm>
          <a:prstGeom prst="rect">
            <a:avLst/>
          </a:prstGeom>
          <a:noFill/>
          <a:ln w="9525">
            <a:noFill/>
            <a:miter lim="800000"/>
            <a:headEnd/>
            <a:tailEnd/>
          </a:ln>
          <a:effectLst/>
        </p:spPr>
        <p:txBody>
          <a:bodyPr>
            <a:spAutoFit/>
          </a:bodyPr>
          <a:lstStyle/>
          <a:p>
            <a:pPr>
              <a:spcBef>
                <a:spcPct val="50000"/>
              </a:spcBef>
            </a:pPr>
            <a:r>
              <a:rPr lang="en-GB" sz="2000" u="none"/>
              <a:t>As rich surface</a:t>
            </a:r>
            <a:endParaRPr lang="en-US" sz="2000" u="none"/>
          </a:p>
        </p:txBody>
      </p:sp>
      <p:sp>
        <p:nvSpPr>
          <p:cNvPr id="358468" name="Line 68"/>
          <p:cNvSpPr>
            <a:spLocks noChangeShapeType="1"/>
          </p:cNvSpPr>
          <p:nvPr/>
        </p:nvSpPr>
        <p:spPr bwMode="auto">
          <a:xfrm>
            <a:off x="550863" y="3354388"/>
            <a:ext cx="160337" cy="463550"/>
          </a:xfrm>
          <a:prstGeom prst="line">
            <a:avLst/>
          </a:prstGeom>
          <a:noFill/>
          <a:ln w="9525">
            <a:solidFill>
              <a:schemeClr val="tx1"/>
            </a:solidFill>
            <a:round/>
            <a:headEnd/>
            <a:tailEnd type="triangle" w="med" len="med"/>
          </a:ln>
          <a:effectLst/>
        </p:spPr>
        <p:txBody>
          <a:bodyPr/>
          <a:lstStyle/>
          <a:p>
            <a:endParaRPr lang="es-ES"/>
          </a:p>
        </p:txBody>
      </p:sp>
      <p:sp>
        <p:nvSpPr>
          <p:cNvPr id="358470" name="Text Box 70"/>
          <p:cNvSpPr txBox="1">
            <a:spLocks noChangeArrowheads="1"/>
          </p:cNvSpPr>
          <p:nvPr/>
        </p:nvSpPr>
        <p:spPr bwMode="auto">
          <a:xfrm>
            <a:off x="6438900" y="4165600"/>
            <a:ext cx="1901825" cy="457200"/>
          </a:xfrm>
          <a:prstGeom prst="rect">
            <a:avLst/>
          </a:prstGeom>
          <a:noFill/>
          <a:ln w="9525">
            <a:noFill/>
            <a:miter lim="800000"/>
            <a:headEnd/>
            <a:tailEnd/>
          </a:ln>
          <a:effectLst/>
        </p:spPr>
        <p:txBody>
          <a:bodyPr>
            <a:spAutoFit/>
          </a:bodyPr>
          <a:lstStyle/>
          <a:p>
            <a:pPr>
              <a:spcBef>
                <a:spcPct val="50000"/>
              </a:spcBef>
            </a:pPr>
            <a:r>
              <a:rPr lang="en-GB" sz="2400" u="none"/>
              <a:t>InAs</a:t>
            </a:r>
            <a:endParaRPr lang="en-US" sz="2400" u="none"/>
          </a:p>
        </p:txBody>
      </p:sp>
      <p:sp>
        <p:nvSpPr>
          <p:cNvPr id="358471" name="Text Box 71"/>
          <p:cNvSpPr txBox="1">
            <a:spLocks noChangeArrowheads="1"/>
          </p:cNvSpPr>
          <p:nvPr/>
        </p:nvSpPr>
        <p:spPr bwMode="auto">
          <a:xfrm>
            <a:off x="1852613" y="4208463"/>
            <a:ext cx="1901825" cy="457200"/>
          </a:xfrm>
          <a:prstGeom prst="rect">
            <a:avLst/>
          </a:prstGeom>
          <a:noFill/>
          <a:ln w="9525">
            <a:noFill/>
            <a:miter lim="800000"/>
            <a:headEnd/>
            <a:tailEnd/>
          </a:ln>
          <a:effectLst/>
        </p:spPr>
        <p:txBody>
          <a:bodyPr>
            <a:spAutoFit/>
          </a:bodyPr>
          <a:lstStyle/>
          <a:p>
            <a:pPr>
              <a:spcBef>
                <a:spcPct val="50000"/>
              </a:spcBef>
            </a:pPr>
            <a:r>
              <a:rPr lang="en-GB" sz="2400" u="none"/>
              <a:t>InAs</a:t>
            </a:r>
            <a:endParaRPr lang="en-US" sz="2400" u="none"/>
          </a:p>
        </p:txBody>
      </p:sp>
      <p:sp>
        <p:nvSpPr>
          <p:cNvPr id="58" name="Title 1"/>
          <p:cNvSpPr txBox="1">
            <a:spLocks/>
          </p:cNvSpPr>
          <p:nvPr/>
        </p:nvSpPr>
        <p:spPr>
          <a:xfrm>
            <a:off x="971600" y="0"/>
            <a:ext cx="7200800" cy="1008112"/>
          </a:xfrm>
          <a:prstGeom prst="rect">
            <a:avLst/>
          </a:prstGeom>
        </p:spPr>
        <p:txBody>
          <a:bodyPr vert="horz" lIns="91440" tIns="45720" rIns="91440" bIns="45720" rtlCol="0" anchor="ctr">
            <a:normAutofit fontScale="97500"/>
          </a:bodyPr>
          <a:lstStyle/>
          <a:p>
            <a:pPr lvl="0" algn="ctr">
              <a:spcBef>
                <a:spcPct val="0"/>
              </a:spcBef>
              <a:defRPr/>
            </a:pP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submonolayer</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QDs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54" name="Slide Number Placeholder 1"/>
          <p:cNvSpPr>
            <a:spLocks noGrp="1"/>
          </p:cNvSpPr>
          <p:nvPr>
            <p:ph type="sldNum" sz="quarter" idx="12"/>
          </p:nvPr>
        </p:nvSpPr>
        <p:spPr>
          <a:xfrm>
            <a:off x="8647113" y="6408738"/>
            <a:ext cx="366712" cy="365125"/>
          </a:xfrm>
        </p:spPr>
        <p:txBody>
          <a:bodyPr/>
          <a:lstStyle/>
          <a:p>
            <a:r>
              <a:rPr lang="es-ES" dirty="0" smtClean="0"/>
              <a:t>7</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0278 1.48148E-6 L -0.0257 0.02199 C -0.03212 0.02685 -0.03524 0.03403 -0.03524 0.0412 C -0.03524 0.04954 -0.03212 0.05648 -0.0257 0.06111 L 0.00278 0.08379 " pathEditMode="relative" rAng="0" ptsTypes="FffFF">
                                      <p:cBhvr>
                                        <p:cTn id="6" dur="2000" fill="hold"/>
                                        <p:tgtEl>
                                          <p:spTgt spid="358421"/>
                                        </p:tgtEl>
                                        <p:attrNameLst>
                                          <p:attrName>ppt_x</p:attrName>
                                          <p:attrName>ppt_y</p:attrName>
                                        </p:attrNameLst>
                                      </p:cBhvr>
                                      <p:rCtr x="-1900" y="4200"/>
                                    </p:animMotion>
                                  </p:childTnLst>
                                </p:cTn>
                              </p:par>
                              <p:par>
                                <p:cTn id="7" presetID="58" presetClass="path" presetSubtype="0" accel="50000" decel="50000" fill="hold" grpId="0" nodeType="withEffect">
                                  <p:stCondLst>
                                    <p:cond delay="0"/>
                                  </p:stCondLst>
                                  <p:childTnLst>
                                    <p:animMotion origin="layout" path="M 1.66667E-6 -0.08171 L 0.0217 -0.05995 C 0.02673 -0.05533 0.02986 -0.04861 0.02986 -0.04144 C 0.02986 -0.0331 0.02673 -0.02662 0.0217 -0.02222 L 1.66667E-6 1.11111E-6 " pathEditMode="relative" rAng="0" ptsTypes="FffFF">
                                      <p:cBhvr>
                                        <p:cTn id="8" dur="2000" spd="-100000" fill="hold"/>
                                        <p:tgtEl>
                                          <p:spTgt spid="358409"/>
                                        </p:tgtEl>
                                        <p:attrNameLst>
                                          <p:attrName>ppt_x</p:attrName>
                                          <p:attrName>ppt_y</p:attrName>
                                        </p:attrNameLst>
                                      </p:cBhvr>
                                      <p:rCtr x="1500" y="4100"/>
                                    </p:animMotion>
                                  </p:childTnLst>
                                </p:cTn>
                              </p:par>
                              <p:par>
                                <p:cTn id="9" presetID="51" presetClass="path" presetSubtype="0" accel="50000" decel="50000" fill="hold" grpId="0" nodeType="withEffect">
                                  <p:stCondLst>
                                    <p:cond delay="0"/>
                                  </p:stCondLst>
                                  <p:childTnLst>
                                    <p:animMotion origin="layout" path="M 0.00278 1.48148E-6 L -0.0257 0.02199 C -0.03212 0.02685 -0.03524 0.03403 -0.03524 0.0412 C -0.03524 0.04954 -0.03212 0.05648 -0.0257 0.06111 L 0.00278 0.08379 " pathEditMode="relative" rAng="0" ptsTypes="FffFF">
                                      <p:cBhvr>
                                        <p:cTn id="10" dur="2000" fill="hold"/>
                                        <p:tgtEl>
                                          <p:spTgt spid="358434"/>
                                        </p:tgtEl>
                                        <p:attrNameLst>
                                          <p:attrName>ppt_x</p:attrName>
                                          <p:attrName>ppt_y</p:attrName>
                                        </p:attrNameLst>
                                      </p:cBhvr>
                                      <p:rCtr x="-1900" y="4200"/>
                                    </p:animMotion>
                                  </p:childTnLst>
                                </p:cTn>
                              </p:par>
                              <p:par>
                                <p:cTn id="11" presetID="58" presetClass="path" presetSubtype="0" accel="50000" decel="50000" fill="hold" grpId="0" nodeType="withEffect">
                                  <p:stCondLst>
                                    <p:cond delay="0"/>
                                  </p:stCondLst>
                                  <p:childTnLst>
                                    <p:animMotion origin="layout" path="M 1.66667E-6 -0.08171 L 0.0217 -0.05995 C 0.02673 -0.05533 0.02986 -0.04861 0.02986 -0.04144 C 0.02986 -0.0331 0.02673 -0.02662 0.0217 -0.02222 L 1.66667E-6 1.11111E-6 " pathEditMode="relative" rAng="0" ptsTypes="FffFF">
                                      <p:cBhvr>
                                        <p:cTn id="12" dur="2000" spd="-100000" fill="hold"/>
                                        <p:tgtEl>
                                          <p:spTgt spid="358433"/>
                                        </p:tgtEl>
                                        <p:attrNameLst>
                                          <p:attrName>ppt_x</p:attrName>
                                          <p:attrName>ppt_y</p:attrName>
                                        </p:attrNameLst>
                                      </p:cBhvr>
                                      <p:rCtr x="1500" y="4100"/>
                                    </p:animMotion>
                                  </p:childTnLst>
                                </p:cTn>
                              </p:par>
                              <p:par>
                                <p:cTn id="13" presetID="51" presetClass="path" presetSubtype="0" accel="50000" decel="50000" fill="hold" grpId="0" nodeType="withEffect">
                                  <p:stCondLst>
                                    <p:cond delay="0"/>
                                  </p:stCondLst>
                                  <p:childTnLst>
                                    <p:animMotion origin="layout" path="M 0.00278 1.48148E-6 L -0.0257 0.02199 C -0.03212 0.02685 -0.03524 0.03403 -0.03524 0.0412 C -0.03524 0.04954 -0.03212 0.05648 -0.0257 0.06111 L 0.00278 0.08379 " pathEditMode="relative" rAng="0" ptsTypes="FffFF">
                                      <p:cBhvr>
                                        <p:cTn id="14" dur="2000" fill="hold"/>
                                        <p:tgtEl>
                                          <p:spTgt spid="358437"/>
                                        </p:tgtEl>
                                        <p:attrNameLst>
                                          <p:attrName>ppt_x</p:attrName>
                                          <p:attrName>ppt_y</p:attrName>
                                        </p:attrNameLst>
                                      </p:cBhvr>
                                      <p:rCtr x="-1900" y="4200"/>
                                    </p:animMotion>
                                  </p:childTnLst>
                                </p:cTn>
                              </p:par>
                              <p:par>
                                <p:cTn id="15" presetID="58" presetClass="path" presetSubtype="0" accel="50000" decel="50000" fill="hold" grpId="0" nodeType="withEffect">
                                  <p:stCondLst>
                                    <p:cond delay="0"/>
                                  </p:stCondLst>
                                  <p:childTnLst>
                                    <p:animMotion origin="layout" path="M 1.66667E-6 -0.08171 L 0.0217 -0.05995 C 0.02673 -0.05533 0.02986 -0.04861 0.02986 -0.04144 C 0.02986 -0.0331 0.02673 -0.02662 0.0217 -0.02222 L 1.66667E-6 1.11111E-6 " pathEditMode="relative" rAng="0" ptsTypes="FffFF">
                                      <p:cBhvr>
                                        <p:cTn id="16" dur="2000" spd="-100000" fill="hold"/>
                                        <p:tgtEl>
                                          <p:spTgt spid="358436"/>
                                        </p:tgtEl>
                                        <p:attrNameLst>
                                          <p:attrName>ppt_x</p:attrName>
                                          <p:attrName>ppt_y</p:attrName>
                                        </p:attrNameLst>
                                      </p:cBhvr>
                                      <p:rCtr x="1500" y="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9" grpId="0" animBg="1"/>
      <p:bldP spid="358421" grpId="0" animBg="1"/>
      <p:bldP spid="358433" grpId="0" animBg="1"/>
      <p:bldP spid="358434" grpId="0" animBg="1"/>
      <p:bldP spid="358436" grpId="0" animBg="1"/>
      <p:bldP spid="3584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ChangeArrowheads="1"/>
          </p:cNvSpPr>
          <p:nvPr/>
        </p:nvSpPr>
        <p:spPr bwMode="auto">
          <a:xfrm>
            <a:off x="314325" y="4267200"/>
            <a:ext cx="8572500" cy="1847850"/>
          </a:xfrm>
          <a:prstGeom prst="rect">
            <a:avLst/>
          </a:prstGeom>
          <a:noFill/>
          <a:ln w="9525">
            <a:noFill/>
            <a:miter lim="800000"/>
            <a:headEnd/>
            <a:tailEnd/>
          </a:ln>
          <a:effectLst/>
        </p:spPr>
        <p:txBody>
          <a:bodyPr/>
          <a:lstStyle/>
          <a:p>
            <a:pPr marL="742950" lvl="1" indent="-285750">
              <a:lnSpc>
                <a:spcPct val="50000"/>
              </a:lnSpc>
              <a:spcBef>
                <a:spcPct val="30000"/>
              </a:spcBef>
            </a:pPr>
            <a:r>
              <a:rPr lang="en-US" sz="2000" u="none"/>
              <a:t>	</a:t>
            </a:r>
            <a:endParaRPr lang="en-US" sz="2000" i="1" u="none"/>
          </a:p>
          <a:p>
            <a:pPr marL="742950" lvl="1" indent="-285750">
              <a:lnSpc>
                <a:spcPct val="50000"/>
              </a:lnSpc>
              <a:spcBef>
                <a:spcPct val="30000"/>
              </a:spcBef>
            </a:pPr>
            <a:r>
              <a:rPr lang="en-US" sz="2000" i="1" u="none"/>
              <a:t>	</a:t>
            </a:r>
            <a:r>
              <a:rPr lang="en-US" sz="2000" u="none"/>
              <a:t>	</a:t>
            </a:r>
            <a:endParaRPr lang="ru-RU" sz="2000" u="none"/>
          </a:p>
        </p:txBody>
      </p:sp>
      <p:sp>
        <p:nvSpPr>
          <p:cNvPr id="370692" name="Text Box 4"/>
          <p:cNvSpPr txBox="1">
            <a:spLocks noChangeArrowheads="1"/>
          </p:cNvSpPr>
          <p:nvPr/>
        </p:nvSpPr>
        <p:spPr bwMode="auto">
          <a:xfrm>
            <a:off x="381000" y="1330325"/>
            <a:ext cx="8763000" cy="1006475"/>
          </a:xfrm>
          <a:prstGeom prst="rect">
            <a:avLst/>
          </a:prstGeom>
          <a:noFill/>
          <a:ln w="9525">
            <a:noFill/>
            <a:miter lim="800000"/>
            <a:headEnd/>
            <a:tailEnd/>
          </a:ln>
          <a:effectLst/>
        </p:spPr>
        <p:txBody>
          <a:bodyPr>
            <a:spAutoFit/>
          </a:bodyPr>
          <a:lstStyle/>
          <a:p>
            <a:r>
              <a:rPr lang="en-GB" sz="2000" u="none" dirty="0" err="1"/>
              <a:t>InSb</a:t>
            </a:r>
            <a:r>
              <a:rPr lang="en-GB" sz="2000" u="none" dirty="0"/>
              <a:t> QDs within ultra-thin </a:t>
            </a:r>
            <a:r>
              <a:rPr lang="en-GB" sz="2000" u="none" dirty="0" err="1"/>
              <a:t>InSb</a:t>
            </a:r>
            <a:r>
              <a:rPr lang="en-GB" sz="2000" u="none" dirty="0"/>
              <a:t> layers </a:t>
            </a:r>
            <a:r>
              <a:rPr lang="en-GB" sz="2000" dirty="0"/>
              <a:t>(0.5-0.9 ML) in </a:t>
            </a:r>
            <a:r>
              <a:rPr lang="en-GB" sz="2000" u="none" dirty="0" err="1"/>
              <a:t>InAs</a:t>
            </a:r>
            <a:r>
              <a:rPr lang="en-GB" sz="2000" u="none" dirty="0"/>
              <a:t> have been formed by exposing the growth surface to a Sb flux exploiting an </a:t>
            </a:r>
            <a:r>
              <a:rPr lang="en-US" sz="2000" u="none" dirty="0"/>
              <a:t>efficient</a:t>
            </a:r>
            <a:r>
              <a:rPr lang="en-US" sz="2000" u="none" dirty="0">
                <a:solidFill>
                  <a:srgbClr val="FF0000"/>
                </a:solidFill>
              </a:rPr>
              <a:t> </a:t>
            </a:r>
            <a:r>
              <a:rPr lang="en-US" sz="2000" u="none" dirty="0">
                <a:solidFill>
                  <a:srgbClr val="006600"/>
                </a:solidFill>
              </a:rPr>
              <a:t>As-Sb exchange:</a:t>
            </a:r>
            <a:r>
              <a:rPr lang="en-US" sz="2000" u="none" dirty="0">
                <a:solidFill>
                  <a:srgbClr val="FF0000"/>
                </a:solidFill>
              </a:rPr>
              <a:t> </a:t>
            </a:r>
            <a:r>
              <a:rPr lang="en-US" sz="2000" u="none" dirty="0"/>
              <a:t> </a:t>
            </a:r>
            <a:r>
              <a:rPr lang="en-US" sz="2000" i="1" u="none" dirty="0" err="1"/>
              <a:t>Solov’ev</a:t>
            </a:r>
            <a:r>
              <a:rPr lang="en-US" sz="2000" i="1" u="none" dirty="0"/>
              <a:t> 2005 (MBE)</a:t>
            </a:r>
          </a:p>
        </p:txBody>
      </p:sp>
      <p:sp>
        <p:nvSpPr>
          <p:cNvPr id="370694" name="Rectangle 6" descr="Wide downward diagonal"/>
          <p:cNvSpPr>
            <a:spLocks noChangeArrowheads="1"/>
          </p:cNvSpPr>
          <p:nvPr/>
        </p:nvSpPr>
        <p:spPr bwMode="auto">
          <a:xfrm>
            <a:off x="4859338" y="4098925"/>
            <a:ext cx="4083050" cy="581025"/>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endParaRPr lang="es-ES"/>
          </a:p>
        </p:txBody>
      </p:sp>
      <p:sp>
        <p:nvSpPr>
          <p:cNvPr id="370695" name="Oval 7"/>
          <p:cNvSpPr>
            <a:spLocks noChangeArrowheads="1"/>
          </p:cNvSpPr>
          <p:nvPr/>
        </p:nvSpPr>
        <p:spPr bwMode="auto">
          <a:xfrm>
            <a:off x="4873625" y="384651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696" name="Oval 8"/>
          <p:cNvSpPr>
            <a:spLocks noChangeArrowheads="1"/>
          </p:cNvSpPr>
          <p:nvPr/>
        </p:nvSpPr>
        <p:spPr bwMode="auto">
          <a:xfrm>
            <a:off x="5164138" y="3846513"/>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697" name="Oval 9"/>
          <p:cNvSpPr>
            <a:spLocks noChangeArrowheads="1"/>
          </p:cNvSpPr>
          <p:nvPr/>
        </p:nvSpPr>
        <p:spPr bwMode="auto">
          <a:xfrm>
            <a:off x="5456238" y="3841750"/>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698" name="Oval 10"/>
          <p:cNvSpPr>
            <a:spLocks noChangeArrowheads="1"/>
          </p:cNvSpPr>
          <p:nvPr/>
        </p:nvSpPr>
        <p:spPr bwMode="auto">
          <a:xfrm>
            <a:off x="5749925" y="38481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699" name="Oval 11"/>
          <p:cNvSpPr>
            <a:spLocks noChangeArrowheads="1"/>
          </p:cNvSpPr>
          <p:nvPr/>
        </p:nvSpPr>
        <p:spPr bwMode="auto">
          <a:xfrm>
            <a:off x="6045200" y="38512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0" name="Oval 12"/>
          <p:cNvSpPr>
            <a:spLocks noChangeArrowheads="1"/>
          </p:cNvSpPr>
          <p:nvPr/>
        </p:nvSpPr>
        <p:spPr bwMode="auto">
          <a:xfrm>
            <a:off x="6343650" y="384333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1" name="Oval 13"/>
          <p:cNvSpPr>
            <a:spLocks noChangeArrowheads="1"/>
          </p:cNvSpPr>
          <p:nvPr/>
        </p:nvSpPr>
        <p:spPr bwMode="auto">
          <a:xfrm>
            <a:off x="6921500" y="384492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2" name="Oval 14"/>
          <p:cNvSpPr>
            <a:spLocks noChangeArrowheads="1"/>
          </p:cNvSpPr>
          <p:nvPr/>
        </p:nvSpPr>
        <p:spPr bwMode="auto">
          <a:xfrm>
            <a:off x="7219950" y="38369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3" name="Oval 15"/>
          <p:cNvSpPr>
            <a:spLocks noChangeArrowheads="1"/>
          </p:cNvSpPr>
          <p:nvPr/>
        </p:nvSpPr>
        <p:spPr bwMode="auto">
          <a:xfrm>
            <a:off x="7510463" y="383698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4" name="Oval 16"/>
          <p:cNvSpPr>
            <a:spLocks noChangeArrowheads="1"/>
          </p:cNvSpPr>
          <p:nvPr/>
        </p:nvSpPr>
        <p:spPr bwMode="auto">
          <a:xfrm>
            <a:off x="8096250" y="38385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5" name="Oval 17"/>
          <p:cNvSpPr>
            <a:spLocks noChangeArrowheads="1"/>
          </p:cNvSpPr>
          <p:nvPr/>
        </p:nvSpPr>
        <p:spPr bwMode="auto">
          <a:xfrm>
            <a:off x="8386763" y="3835400"/>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6" name="Oval 18"/>
          <p:cNvSpPr>
            <a:spLocks noChangeArrowheads="1"/>
          </p:cNvSpPr>
          <p:nvPr/>
        </p:nvSpPr>
        <p:spPr bwMode="auto">
          <a:xfrm>
            <a:off x="8677275" y="38354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7" name="Oval 19"/>
          <p:cNvSpPr>
            <a:spLocks noChangeArrowheads="1"/>
          </p:cNvSpPr>
          <p:nvPr/>
        </p:nvSpPr>
        <p:spPr bwMode="auto">
          <a:xfrm>
            <a:off x="5445125" y="327342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08" name="Line 20"/>
          <p:cNvSpPr>
            <a:spLocks noChangeShapeType="1"/>
          </p:cNvSpPr>
          <p:nvPr/>
        </p:nvSpPr>
        <p:spPr bwMode="auto">
          <a:xfrm flipH="1">
            <a:off x="5597525" y="3524250"/>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70709" name="Oval 21"/>
          <p:cNvSpPr>
            <a:spLocks noChangeArrowheads="1"/>
          </p:cNvSpPr>
          <p:nvPr/>
        </p:nvSpPr>
        <p:spPr bwMode="auto">
          <a:xfrm>
            <a:off x="6629400" y="3829050"/>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10" name="Oval 22"/>
          <p:cNvSpPr>
            <a:spLocks noChangeArrowheads="1"/>
          </p:cNvSpPr>
          <p:nvPr/>
        </p:nvSpPr>
        <p:spPr bwMode="auto">
          <a:xfrm>
            <a:off x="6618288" y="3260725"/>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11" name="Line 23"/>
          <p:cNvSpPr>
            <a:spLocks noChangeShapeType="1"/>
          </p:cNvSpPr>
          <p:nvPr/>
        </p:nvSpPr>
        <p:spPr bwMode="auto">
          <a:xfrm flipH="1">
            <a:off x="6770688" y="3511550"/>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70712" name="Oval 24"/>
          <p:cNvSpPr>
            <a:spLocks noChangeArrowheads="1"/>
          </p:cNvSpPr>
          <p:nvPr/>
        </p:nvSpPr>
        <p:spPr bwMode="auto">
          <a:xfrm>
            <a:off x="7805738" y="38338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13" name="Oval 25"/>
          <p:cNvSpPr>
            <a:spLocks noChangeArrowheads="1"/>
          </p:cNvSpPr>
          <p:nvPr/>
        </p:nvSpPr>
        <p:spPr bwMode="auto">
          <a:xfrm>
            <a:off x="7794625" y="32654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14" name="Line 26"/>
          <p:cNvSpPr>
            <a:spLocks noChangeShapeType="1"/>
          </p:cNvSpPr>
          <p:nvPr/>
        </p:nvSpPr>
        <p:spPr bwMode="auto">
          <a:xfrm flipH="1">
            <a:off x="7947025" y="3516313"/>
            <a:ext cx="0" cy="32385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370715" name="Rectangle 27" descr="Wide downward diagonal"/>
          <p:cNvSpPr>
            <a:spLocks noChangeArrowheads="1"/>
          </p:cNvSpPr>
          <p:nvPr/>
        </p:nvSpPr>
        <p:spPr bwMode="auto">
          <a:xfrm>
            <a:off x="290513" y="4108450"/>
            <a:ext cx="4083050" cy="581025"/>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endParaRPr lang="es-ES"/>
          </a:p>
        </p:txBody>
      </p:sp>
      <p:sp>
        <p:nvSpPr>
          <p:cNvPr id="370716" name="Oval 28"/>
          <p:cNvSpPr>
            <a:spLocks noChangeArrowheads="1"/>
          </p:cNvSpPr>
          <p:nvPr/>
        </p:nvSpPr>
        <p:spPr bwMode="auto">
          <a:xfrm>
            <a:off x="288925" y="3848100"/>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17" name="Oval 29"/>
          <p:cNvSpPr>
            <a:spLocks noChangeArrowheads="1"/>
          </p:cNvSpPr>
          <p:nvPr/>
        </p:nvSpPr>
        <p:spPr bwMode="auto">
          <a:xfrm>
            <a:off x="579438" y="3848100"/>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18" name="Oval 30"/>
          <p:cNvSpPr>
            <a:spLocks noChangeArrowheads="1"/>
          </p:cNvSpPr>
          <p:nvPr/>
        </p:nvSpPr>
        <p:spPr bwMode="auto">
          <a:xfrm>
            <a:off x="871538" y="384333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19" name="Oval 31"/>
          <p:cNvSpPr>
            <a:spLocks noChangeArrowheads="1"/>
          </p:cNvSpPr>
          <p:nvPr/>
        </p:nvSpPr>
        <p:spPr bwMode="auto">
          <a:xfrm>
            <a:off x="1165225" y="38496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0" name="Oval 32"/>
          <p:cNvSpPr>
            <a:spLocks noChangeArrowheads="1"/>
          </p:cNvSpPr>
          <p:nvPr/>
        </p:nvSpPr>
        <p:spPr bwMode="auto">
          <a:xfrm>
            <a:off x="1460500" y="38528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1" name="Oval 33"/>
          <p:cNvSpPr>
            <a:spLocks noChangeArrowheads="1"/>
          </p:cNvSpPr>
          <p:nvPr/>
        </p:nvSpPr>
        <p:spPr bwMode="auto">
          <a:xfrm>
            <a:off x="1758950" y="384492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2" name="Oval 34"/>
          <p:cNvSpPr>
            <a:spLocks noChangeArrowheads="1"/>
          </p:cNvSpPr>
          <p:nvPr/>
        </p:nvSpPr>
        <p:spPr bwMode="auto">
          <a:xfrm>
            <a:off x="2054225" y="38401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3" name="Oval 35"/>
          <p:cNvSpPr>
            <a:spLocks noChangeArrowheads="1"/>
          </p:cNvSpPr>
          <p:nvPr/>
        </p:nvSpPr>
        <p:spPr bwMode="auto">
          <a:xfrm>
            <a:off x="2336800" y="384651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4" name="Oval 36"/>
          <p:cNvSpPr>
            <a:spLocks noChangeArrowheads="1"/>
          </p:cNvSpPr>
          <p:nvPr/>
        </p:nvSpPr>
        <p:spPr bwMode="auto">
          <a:xfrm>
            <a:off x="2635250" y="3838575"/>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5" name="Oval 37"/>
          <p:cNvSpPr>
            <a:spLocks noChangeArrowheads="1"/>
          </p:cNvSpPr>
          <p:nvPr/>
        </p:nvSpPr>
        <p:spPr bwMode="auto">
          <a:xfrm>
            <a:off x="2925763" y="3838575"/>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6" name="Oval 38"/>
          <p:cNvSpPr>
            <a:spLocks noChangeArrowheads="1"/>
          </p:cNvSpPr>
          <p:nvPr/>
        </p:nvSpPr>
        <p:spPr bwMode="auto">
          <a:xfrm>
            <a:off x="3217863" y="3833813"/>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7" name="Oval 39"/>
          <p:cNvSpPr>
            <a:spLocks noChangeArrowheads="1"/>
          </p:cNvSpPr>
          <p:nvPr/>
        </p:nvSpPr>
        <p:spPr bwMode="auto">
          <a:xfrm>
            <a:off x="3511550" y="3840163"/>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8" name="Oval 40"/>
          <p:cNvSpPr>
            <a:spLocks noChangeArrowheads="1"/>
          </p:cNvSpPr>
          <p:nvPr/>
        </p:nvSpPr>
        <p:spPr bwMode="auto">
          <a:xfrm>
            <a:off x="3802063" y="3836988"/>
            <a:ext cx="290512"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29" name="Oval 41"/>
          <p:cNvSpPr>
            <a:spLocks noChangeArrowheads="1"/>
          </p:cNvSpPr>
          <p:nvPr/>
        </p:nvSpPr>
        <p:spPr bwMode="auto">
          <a:xfrm>
            <a:off x="4092575" y="3836988"/>
            <a:ext cx="290513" cy="260350"/>
          </a:xfrm>
          <a:prstGeom prst="ellipse">
            <a:avLst/>
          </a:prstGeom>
          <a:solidFill>
            <a:schemeClr val="accent1"/>
          </a:solidFill>
          <a:ln w="9525">
            <a:solidFill>
              <a:schemeClr val="tx1"/>
            </a:solidFill>
            <a:round/>
            <a:headEnd/>
            <a:tailEnd/>
          </a:ln>
          <a:effectLst/>
        </p:spPr>
        <p:txBody>
          <a:bodyPr wrap="none" anchor="ctr"/>
          <a:lstStyle/>
          <a:p>
            <a:endParaRPr lang="es-ES"/>
          </a:p>
        </p:txBody>
      </p:sp>
      <p:sp>
        <p:nvSpPr>
          <p:cNvPr id="370730" name="Oval 42"/>
          <p:cNvSpPr>
            <a:spLocks noChangeArrowheads="1"/>
          </p:cNvSpPr>
          <p:nvPr/>
        </p:nvSpPr>
        <p:spPr bwMode="auto">
          <a:xfrm>
            <a:off x="1785938" y="25257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31" name="Oval 43"/>
          <p:cNvSpPr>
            <a:spLocks noChangeArrowheads="1"/>
          </p:cNvSpPr>
          <p:nvPr/>
        </p:nvSpPr>
        <p:spPr bwMode="auto">
          <a:xfrm>
            <a:off x="2593975" y="2511425"/>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32" name="Oval 44"/>
          <p:cNvSpPr>
            <a:spLocks noChangeArrowheads="1"/>
          </p:cNvSpPr>
          <p:nvPr/>
        </p:nvSpPr>
        <p:spPr bwMode="auto">
          <a:xfrm>
            <a:off x="2201863" y="25130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33" name="AutoShape 45"/>
          <p:cNvSpPr>
            <a:spLocks noChangeArrowheads="1"/>
          </p:cNvSpPr>
          <p:nvPr/>
        </p:nvSpPr>
        <p:spPr bwMode="auto">
          <a:xfrm>
            <a:off x="2178050" y="2960688"/>
            <a:ext cx="349250" cy="725487"/>
          </a:xfrm>
          <a:prstGeom prst="downArrow">
            <a:avLst>
              <a:gd name="adj1" fmla="val 50000"/>
              <a:gd name="adj2" fmla="val 51932"/>
            </a:avLst>
          </a:prstGeom>
          <a:solidFill>
            <a:srgbClr val="FF0000"/>
          </a:solidFill>
          <a:ln w="9525">
            <a:solidFill>
              <a:schemeClr val="tx1"/>
            </a:solidFill>
            <a:miter lim="800000"/>
            <a:headEnd/>
            <a:tailEnd/>
          </a:ln>
          <a:effectLst/>
        </p:spPr>
        <p:txBody>
          <a:bodyPr vert="eaVert" wrap="none" anchor="ctr"/>
          <a:lstStyle/>
          <a:p>
            <a:endParaRPr lang="es-ES"/>
          </a:p>
        </p:txBody>
      </p:sp>
      <p:sp>
        <p:nvSpPr>
          <p:cNvPr id="370734" name="Text Box 46"/>
          <p:cNvSpPr txBox="1">
            <a:spLocks noChangeArrowheads="1"/>
          </p:cNvSpPr>
          <p:nvPr/>
        </p:nvSpPr>
        <p:spPr bwMode="auto">
          <a:xfrm>
            <a:off x="3527425" y="2398713"/>
            <a:ext cx="1570038" cy="457200"/>
          </a:xfrm>
          <a:prstGeom prst="rect">
            <a:avLst/>
          </a:prstGeom>
          <a:noFill/>
          <a:ln w="9525">
            <a:noFill/>
            <a:miter lim="800000"/>
            <a:headEnd/>
            <a:tailEnd/>
          </a:ln>
          <a:effectLst/>
        </p:spPr>
        <p:txBody>
          <a:bodyPr>
            <a:spAutoFit/>
          </a:bodyPr>
          <a:lstStyle/>
          <a:p>
            <a:pPr>
              <a:spcBef>
                <a:spcPct val="50000"/>
              </a:spcBef>
            </a:pPr>
            <a:r>
              <a:rPr lang="en-GB" sz="2400" b="1" u="none">
                <a:solidFill>
                  <a:srgbClr val="0000FF"/>
                </a:solidFill>
              </a:rPr>
              <a:t>Sb Flux</a:t>
            </a:r>
            <a:endParaRPr lang="en-US" sz="2400" b="1" u="none">
              <a:solidFill>
                <a:srgbClr val="0000FF"/>
              </a:solidFill>
            </a:endParaRPr>
          </a:p>
        </p:txBody>
      </p:sp>
      <p:sp>
        <p:nvSpPr>
          <p:cNvPr id="370735" name="Oval 47"/>
          <p:cNvSpPr>
            <a:spLocks noChangeArrowheads="1"/>
          </p:cNvSpPr>
          <p:nvPr/>
        </p:nvSpPr>
        <p:spPr bwMode="auto">
          <a:xfrm>
            <a:off x="3033713" y="2513013"/>
            <a:ext cx="290512"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36" name="Oval 48"/>
          <p:cNvSpPr>
            <a:spLocks noChangeArrowheads="1"/>
          </p:cNvSpPr>
          <p:nvPr/>
        </p:nvSpPr>
        <p:spPr bwMode="auto">
          <a:xfrm>
            <a:off x="1390650" y="2522538"/>
            <a:ext cx="290513" cy="260350"/>
          </a:xfrm>
          <a:prstGeom prst="ellipse">
            <a:avLst/>
          </a:prstGeom>
          <a:solidFill>
            <a:srgbClr val="0000FF"/>
          </a:solidFill>
          <a:ln w="9525">
            <a:solidFill>
              <a:schemeClr val="tx1"/>
            </a:solidFill>
            <a:round/>
            <a:headEnd/>
            <a:tailEnd/>
          </a:ln>
          <a:effectLst/>
        </p:spPr>
        <p:txBody>
          <a:bodyPr wrap="none" anchor="ctr"/>
          <a:lstStyle/>
          <a:p>
            <a:endParaRPr lang="es-ES"/>
          </a:p>
        </p:txBody>
      </p:sp>
      <p:sp>
        <p:nvSpPr>
          <p:cNvPr id="370737" name="Rectangle 49" descr="Wide downward diagonal"/>
          <p:cNvSpPr>
            <a:spLocks noChangeArrowheads="1"/>
          </p:cNvSpPr>
          <p:nvPr/>
        </p:nvSpPr>
        <p:spPr bwMode="auto">
          <a:xfrm>
            <a:off x="4829175" y="5854700"/>
            <a:ext cx="4083050" cy="581025"/>
          </a:xfrm>
          <a:prstGeom prst="rect">
            <a:avLst/>
          </a:prstGeom>
          <a:pattFill prst="wdDnDiag">
            <a:fgClr>
              <a:schemeClr val="accent1"/>
            </a:fgClr>
            <a:bgClr>
              <a:schemeClr val="bg1"/>
            </a:bgClr>
          </a:pattFill>
          <a:ln w="9525">
            <a:solidFill>
              <a:schemeClr val="tx1"/>
            </a:solidFill>
            <a:miter lim="800000"/>
            <a:headEnd/>
            <a:tailEnd/>
          </a:ln>
          <a:effectLst/>
        </p:spPr>
        <p:txBody>
          <a:bodyPr wrap="none" anchor="ctr"/>
          <a:lstStyle/>
          <a:p>
            <a:endParaRPr lang="es-ES"/>
          </a:p>
        </p:txBody>
      </p:sp>
      <p:sp>
        <p:nvSpPr>
          <p:cNvPr id="370743" name="AutoShape 55"/>
          <p:cNvSpPr>
            <a:spLocks noChangeArrowheads="1"/>
          </p:cNvSpPr>
          <p:nvPr/>
        </p:nvSpPr>
        <p:spPr bwMode="auto">
          <a:xfrm>
            <a:off x="6675438" y="4964113"/>
            <a:ext cx="290512" cy="465137"/>
          </a:xfrm>
          <a:prstGeom prst="downArrow">
            <a:avLst>
              <a:gd name="adj1" fmla="val 50000"/>
              <a:gd name="adj2" fmla="val 40027"/>
            </a:avLst>
          </a:prstGeom>
          <a:solidFill>
            <a:srgbClr val="FF0000"/>
          </a:solidFill>
          <a:ln w="9525">
            <a:solidFill>
              <a:schemeClr val="tx1"/>
            </a:solidFill>
            <a:miter lim="800000"/>
            <a:headEnd/>
            <a:tailEnd/>
          </a:ln>
          <a:effectLst/>
        </p:spPr>
        <p:txBody>
          <a:bodyPr vert="eaVert" wrap="none" anchor="ctr"/>
          <a:lstStyle/>
          <a:p>
            <a:endParaRPr lang="es-ES"/>
          </a:p>
        </p:txBody>
      </p:sp>
      <p:sp>
        <p:nvSpPr>
          <p:cNvPr id="370745" name="AutoShape 57"/>
          <p:cNvSpPr>
            <a:spLocks noChangeArrowheads="1"/>
          </p:cNvSpPr>
          <p:nvPr/>
        </p:nvSpPr>
        <p:spPr bwMode="auto">
          <a:xfrm rot="10800000">
            <a:off x="4848225" y="5764213"/>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46" name="AutoShape 58"/>
          <p:cNvSpPr>
            <a:spLocks noChangeArrowheads="1"/>
          </p:cNvSpPr>
          <p:nvPr/>
        </p:nvSpPr>
        <p:spPr bwMode="auto">
          <a:xfrm rot="10800000">
            <a:off x="5202238" y="576103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47" name="AutoShape 59"/>
          <p:cNvSpPr>
            <a:spLocks noChangeArrowheads="1"/>
          </p:cNvSpPr>
          <p:nvPr/>
        </p:nvSpPr>
        <p:spPr bwMode="auto">
          <a:xfrm rot="10800000">
            <a:off x="5559425" y="576103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48" name="AutoShape 60"/>
          <p:cNvSpPr>
            <a:spLocks noChangeArrowheads="1"/>
          </p:cNvSpPr>
          <p:nvPr/>
        </p:nvSpPr>
        <p:spPr bwMode="auto">
          <a:xfrm rot="10800000">
            <a:off x="5916613" y="576103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49" name="AutoShape 61"/>
          <p:cNvSpPr>
            <a:spLocks noChangeArrowheads="1"/>
          </p:cNvSpPr>
          <p:nvPr/>
        </p:nvSpPr>
        <p:spPr bwMode="auto">
          <a:xfrm rot="10800000">
            <a:off x="6294438" y="576738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0" name="AutoShape 62"/>
          <p:cNvSpPr>
            <a:spLocks noChangeArrowheads="1"/>
          </p:cNvSpPr>
          <p:nvPr/>
        </p:nvSpPr>
        <p:spPr bwMode="auto">
          <a:xfrm rot="10800000">
            <a:off x="6646863" y="576738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1" name="AutoShape 63"/>
          <p:cNvSpPr>
            <a:spLocks noChangeArrowheads="1"/>
          </p:cNvSpPr>
          <p:nvPr/>
        </p:nvSpPr>
        <p:spPr bwMode="auto">
          <a:xfrm rot="10800000">
            <a:off x="7002463" y="5765800"/>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2" name="AutoShape 64"/>
          <p:cNvSpPr>
            <a:spLocks noChangeArrowheads="1"/>
          </p:cNvSpPr>
          <p:nvPr/>
        </p:nvSpPr>
        <p:spPr bwMode="auto">
          <a:xfrm rot="10800000">
            <a:off x="7356475" y="576738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3" name="AutoShape 65"/>
          <p:cNvSpPr>
            <a:spLocks noChangeArrowheads="1"/>
          </p:cNvSpPr>
          <p:nvPr/>
        </p:nvSpPr>
        <p:spPr bwMode="auto">
          <a:xfrm rot="10800000">
            <a:off x="7718425" y="576738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4" name="AutoShape 66"/>
          <p:cNvSpPr>
            <a:spLocks noChangeArrowheads="1"/>
          </p:cNvSpPr>
          <p:nvPr/>
        </p:nvSpPr>
        <p:spPr bwMode="auto">
          <a:xfrm rot="10800000">
            <a:off x="8108950" y="5761038"/>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5" name="AutoShape 67"/>
          <p:cNvSpPr>
            <a:spLocks noChangeArrowheads="1"/>
          </p:cNvSpPr>
          <p:nvPr/>
        </p:nvSpPr>
        <p:spPr bwMode="auto">
          <a:xfrm rot="10800000">
            <a:off x="8482013" y="5762625"/>
            <a:ext cx="304800" cy="88900"/>
          </a:xfrm>
          <a:custGeom>
            <a:avLst/>
            <a:gdLst>
              <a:gd name="G0" fmla="+- 7199 0 0"/>
              <a:gd name="G1" fmla="+- 21600 0 7199"/>
              <a:gd name="G2" fmla="*/ 7199 1 2"/>
              <a:gd name="G3" fmla="+- 21600 0 G2"/>
              <a:gd name="G4" fmla="+/ 7199 21600 2"/>
              <a:gd name="G5" fmla="+/ G1 0 2"/>
              <a:gd name="G6" fmla="*/ 21600 21600 7199"/>
              <a:gd name="G7" fmla="*/ G6 1 2"/>
              <a:gd name="G8" fmla="+- 21600 0 G7"/>
              <a:gd name="G9" fmla="*/ 21600 1 2"/>
              <a:gd name="G10" fmla="+- 7199 0 G9"/>
              <a:gd name="G11" fmla="?: G10 G8 0"/>
              <a:gd name="G12" fmla="?: G10 G7 21600"/>
              <a:gd name="T0" fmla="*/ 18000 w 21600"/>
              <a:gd name="T1" fmla="*/ 10800 h 21600"/>
              <a:gd name="T2" fmla="*/ 10800 w 21600"/>
              <a:gd name="T3" fmla="*/ 21600 h 21600"/>
              <a:gd name="T4" fmla="*/ 3600 w 21600"/>
              <a:gd name="T5" fmla="*/ 10800 h 21600"/>
              <a:gd name="T6" fmla="*/ 10800 w 21600"/>
              <a:gd name="T7" fmla="*/ 0 h 21600"/>
              <a:gd name="T8" fmla="*/ 5400 w 21600"/>
              <a:gd name="T9" fmla="*/ 5400 h 21600"/>
              <a:gd name="T10" fmla="*/ 16200 w 21600"/>
              <a:gd name="T11" fmla="*/ 16200 h 21600"/>
            </a:gdLst>
            <a:ahLst/>
            <a:cxnLst>
              <a:cxn ang="0">
                <a:pos x="T0" y="T1"/>
              </a:cxn>
              <a:cxn ang="0">
                <a:pos x="T2" y="T3"/>
              </a:cxn>
              <a:cxn ang="0">
                <a:pos x="T4" y="T5"/>
              </a:cxn>
              <a:cxn ang="0">
                <a:pos x="T6" y="T7"/>
              </a:cxn>
            </a:cxnLst>
            <a:rect l="T8" t="T9" r="T10" b="T11"/>
            <a:pathLst>
              <a:path w="21600" h="21600">
                <a:moveTo>
                  <a:pt x="0" y="0"/>
                </a:moveTo>
                <a:lnTo>
                  <a:pt x="7199" y="21600"/>
                </a:lnTo>
                <a:lnTo>
                  <a:pt x="14401" y="21600"/>
                </a:lnTo>
                <a:lnTo>
                  <a:pt x="21600" y="0"/>
                </a:lnTo>
                <a:close/>
              </a:path>
            </a:pathLst>
          </a:custGeom>
          <a:solidFill>
            <a:srgbClr val="3366FF"/>
          </a:solidFill>
          <a:ln w="9525">
            <a:solidFill>
              <a:schemeClr val="tx1"/>
            </a:solidFill>
            <a:miter lim="800000"/>
            <a:headEnd/>
            <a:tailEnd/>
          </a:ln>
          <a:effectLst/>
        </p:spPr>
        <p:txBody>
          <a:bodyPr wrap="none" anchor="ctr"/>
          <a:lstStyle/>
          <a:p>
            <a:endParaRPr lang="es-ES"/>
          </a:p>
        </p:txBody>
      </p:sp>
      <p:sp>
        <p:nvSpPr>
          <p:cNvPr id="370757" name="Text Box 69"/>
          <p:cNvSpPr txBox="1">
            <a:spLocks noChangeArrowheads="1"/>
          </p:cNvSpPr>
          <p:nvPr/>
        </p:nvSpPr>
        <p:spPr bwMode="auto">
          <a:xfrm>
            <a:off x="958850" y="5734050"/>
            <a:ext cx="3556000" cy="701675"/>
          </a:xfrm>
          <a:prstGeom prst="rect">
            <a:avLst/>
          </a:prstGeom>
          <a:noFill/>
          <a:ln w="9525">
            <a:noFill/>
            <a:miter lim="800000"/>
            <a:headEnd/>
            <a:tailEnd/>
          </a:ln>
          <a:effectLst/>
        </p:spPr>
        <p:txBody>
          <a:bodyPr>
            <a:spAutoFit/>
          </a:bodyPr>
          <a:lstStyle/>
          <a:p>
            <a:pPr algn="ctr">
              <a:spcBef>
                <a:spcPct val="50000"/>
              </a:spcBef>
            </a:pPr>
            <a:r>
              <a:rPr lang="en-GB" sz="2000" u="none" dirty="0">
                <a:solidFill>
                  <a:srgbClr val="FF0000"/>
                </a:solidFill>
              </a:rPr>
              <a:t>Dense array of </a:t>
            </a:r>
            <a:r>
              <a:rPr lang="en-GB" sz="2000" u="none" dirty="0" err="1">
                <a:solidFill>
                  <a:srgbClr val="FF0000"/>
                </a:solidFill>
              </a:rPr>
              <a:t>InSb</a:t>
            </a:r>
            <a:r>
              <a:rPr lang="en-GB" sz="2000" u="none" dirty="0">
                <a:solidFill>
                  <a:srgbClr val="FF0000"/>
                </a:solidFill>
              </a:rPr>
              <a:t> islands partly covering the surface</a:t>
            </a:r>
            <a:r>
              <a:rPr lang="en-GB" sz="2000" u="none" dirty="0"/>
              <a:t> </a:t>
            </a:r>
            <a:endParaRPr lang="en-US" sz="2000" u="none" dirty="0"/>
          </a:p>
        </p:txBody>
      </p:sp>
      <p:sp>
        <p:nvSpPr>
          <p:cNvPr id="370758" name="Text Box 70"/>
          <p:cNvSpPr txBox="1">
            <a:spLocks noChangeArrowheads="1"/>
          </p:cNvSpPr>
          <p:nvPr/>
        </p:nvSpPr>
        <p:spPr bwMode="auto">
          <a:xfrm>
            <a:off x="320675" y="2957513"/>
            <a:ext cx="2930525" cy="396875"/>
          </a:xfrm>
          <a:prstGeom prst="rect">
            <a:avLst/>
          </a:prstGeom>
          <a:noFill/>
          <a:ln w="9525">
            <a:noFill/>
            <a:miter lim="800000"/>
            <a:headEnd/>
            <a:tailEnd/>
          </a:ln>
          <a:effectLst/>
        </p:spPr>
        <p:txBody>
          <a:bodyPr>
            <a:spAutoFit/>
          </a:bodyPr>
          <a:lstStyle/>
          <a:p>
            <a:pPr>
              <a:spcBef>
                <a:spcPct val="50000"/>
              </a:spcBef>
            </a:pPr>
            <a:r>
              <a:rPr lang="en-GB" sz="2000" u="none"/>
              <a:t>As rich surface</a:t>
            </a:r>
            <a:endParaRPr lang="en-US" sz="2000" u="none"/>
          </a:p>
        </p:txBody>
      </p:sp>
      <p:sp>
        <p:nvSpPr>
          <p:cNvPr id="370759" name="Line 71"/>
          <p:cNvSpPr>
            <a:spLocks noChangeShapeType="1"/>
          </p:cNvSpPr>
          <p:nvPr/>
        </p:nvSpPr>
        <p:spPr bwMode="auto">
          <a:xfrm>
            <a:off x="550863" y="3354388"/>
            <a:ext cx="160337" cy="463550"/>
          </a:xfrm>
          <a:prstGeom prst="line">
            <a:avLst/>
          </a:prstGeom>
          <a:noFill/>
          <a:ln w="9525">
            <a:solidFill>
              <a:schemeClr val="tx1"/>
            </a:solidFill>
            <a:round/>
            <a:headEnd/>
            <a:tailEnd type="triangle" w="med" len="med"/>
          </a:ln>
          <a:effectLst/>
        </p:spPr>
        <p:txBody>
          <a:bodyPr/>
          <a:lstStyle/>
          <a:p>
            <a:endParaRPr lang="es-ES"/>
          </a:p>
        </p:txBody>
      </p:sp>
      <p:sp>
        <p:nvSpPr>
          <p:cNvPr id="370760" name="Text Box 72"/>
          <p:cNvSpPr txBox="1">
            <a:spLocks noChangeArrowheads="1"/>
          </p:cNvSpPr>
          <p:nvPr/>
        </p:nvSpPr>
        <p:spPr bwMode="auto">
          <a:xfrm>
            <a:off x="1852613" y="4208463"/>
            <a:ext cx="1901825" cy="457200"/>
          </a:xfrm>
          <a:prstGeom prst="rect">
            <a:avLst/>
          </a:prstGeom>
          <a:noFill/>
          <a:ln w="9525">
            <a:noFill/>
            <a:miter lim="800000"/>
            <a:headEnd/>
            <a:tailEnd/>
          </a:ln>
          <a:effectLst/>
        </p:spPr>
        <p:txBody>
          <a:bodyPr>
            <a:spAutoFit/>
          </a:bodyPr>
          <a:lstStyle/>
          <a:p>
            <a:pPr>
              <a:spcBef>
                <a:spcPct val="50000"/>
              </a:spcBef>
            </a:pPr>
            <a:r>
              <a:rPr lang="en-GB" sz="2400" u="none"/>
              <a:t>InAs</a:t>
            </a:r>
            <a:endParaRPr lang="en-US" sz="2400" u="none"/>
          </a:p>
        </p:txBody>
      </p:sp>
      <p:sp>
        <p:nvSpPr>
          <p:cNvPr id="370761" name="Text Box 73"/>
          <p:cNvSpPr txBox="1">
            <a:spLocks noChangeArrowheads="1"/>
          </p:cNvSpPr>
          <p:nvPr/>
        </p:nvSpPr>
        <p:spPr bwMode="auto">
          <a:xfrm>
            <a:off x="6438900" y="4165600"/>
            <a:ext cx="1901825" cy="457200"/>
          </a:xfrm>
          <a:prstGeom prst="rect">
            <a:avLst/>
          </a:prstGeom>
          <a:noFill/>
          <a:ln w="9525">
            <a:noFill/>
            <a:miter lim="800000"/>
            <a:headEnd/>
            <a:tailEnd/>
          </a:ln>
          <a:effectLst/>
        </p:spPr>
        <p:txBody>
          <a:bodyPr>
            <a:spAutoFit/>
          </a:bodyPr>
          <a:lstStyle/>
          <a:p>
            <a:pPr>
              <a:spcBef>
                <a:spcPct val="50000"/>
              </a:spcBef>
            </a:pPr>
            <a:r>
              <a:rPr lang="en-GB" sz="2400" u="none"/>
              <a:t>InAs</a:t>
            </a:r>
            <a:endParaRPr lang="en-US" sz="2400" u="none"/>
          </a:p>
        </p:txBody>
      </p:sp>
      <p:sp>
        <p:nvSpPr>
          <p:cNvPr id="370762" name="Text Box 74"/>
          <p:cNvSpPr txBox="1">
            <a:spLocks noChangeArrowheads="1"/>
          </p:cNvSpPr>
          <p:nvPr/>
        </p:nvSpPr>
        <p:spPr bwMode="auto">
          <a:xfrm>
            <a:off x="6380163" y="5903913"/>
            <a:ext cx="1901825" cy="457200"/>
          </a:xfrm>
          <a:prstGeom prst="rect">
            <a:avLst/>
          </a:prstGeom>
          <a:noFill/>
          <a:ln w="9525">
            <a:noFill/>
            <a:miter lim="800000"/>
            <a:headEnd/>
            <a:tailEnd/>
          </a:ln>
          <a:effectLst/>
        </p:spPr>
        <p:txBody>
          <a:bodyPr>
            <a:spAutoFit/>
          </a:bodyPr>
          <a:lstStyle/>
          <a:p>
            <a:pPr>
              <a:spcBef>
                <a:spcPct val="50000"/>
              </a:spcBef>
            </a:pPr>
            <a:r>
              <a:rPr lang="en-GB" sz="2400" u="none"/>
              <a:t>InAs</a:t>
            </a:r>
            <a:endParaRPr lang="en-US" sz="2400" u="none"/>
          </a:p>
        </p:txBody>
      </p:sp>
      <p:sp>
        <p:nvSpPr>
          <p:cNvPr id="70" name="Title 1"/>
          <p:cNvSpPr txBox="1">
            <a:spLocks/>
          </p:cNvSpPr>
          <p:nvPr/>
        </p:nvSpPr>
        <p:spPr>
          <a:xfrm>
            <a:off x="971600" y="0"/>
            <a:ext cx="7200800" cy="1008112"/>
          </a:xfrm>
          <a:prstGeom prst="rect">
            <a:avLst/>
          </a:prstGeom>
        </p:spPr>
        <p:txBody>
          <a:bodyPr vert="horz" lIns="91440" tIns="45720" rIns="91440" bIns="45720" rtlCol="0" anchor="ctr">
            <a:normAutofit fontScale="97500"/>
          </a:bodyPr>
          <a:lstStyle/>
          <a:p>
            <a:pPr lvl="0" algn="ctr">
              <a:spcBef>
                <a:spcPct val="0"/>
              </a:spcBef>
              <a:defRPr/>
            </a:pP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InSb</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submonolayer</a:t>
            </a:r>
            <a:r>
              <a:rPr kumimoji="0" lang="es-ES"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S" sz="36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QDs</a:t>
            </a:r>
            <a:endParaRPr kumimoji="0" lang="en-GB" sz="36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68" name="Slide Number Placeholder 1"/>
          <p:cNvSpPr>
            <a:spLocks noGrp="1"/>
          </p:cNvSpPr>
          <p:nvPr>
            <p:ph type="sldNum" sz="quarter" idx="12"/>
          </p:nvPr>
        </p:nvSpPr>
        <p:spPr>
          <a:xfrm>
            <a:off x="8647113" y="6408738"/>
            <a:ext cx="366712" cy="365125"/>
          </a:xfrm>
        </p:spPr>
        <p:txBody>
          <a:bodyPr/>
          <a:lstStyle/>
          <a:p>
            <a:r>
              <a:rPr lang="es-ES" dirty="0" smtClean="0"/>
              <a:t>7</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Presentation template</Template>
  <TotalTime>1276</TotalTime>
  <Words>1632</Words>
  <Application>Microsoft Office PowerPoint</Application>
  <PresentationFormat>Presentación en pantalla (4:3)</PresentationFormat>
  <Paragraphs>248</Paragraphs>
  <Slides>15</Slides>
  <Notes>12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15</vt:i4>
      </vt:variant>
    </vt:vector>
  </HeadingPairs>
  <TitlesOfParts>
    <vt:vector size="18" baseType="lpstr">
      <vt:lpstr>Concourse</vt:lpstr>
      <vt:lpstr>Custom Design</vt:lpstr>
      <vt:lpstr>Graph</vt:lpstr>
      <vt:lpstr>Diapositiva 1</vt:lpstr>
      <vt:lpstr>Diapositiva 2</vt:lpstr>
      <vt:lpstr>Challenges in the Mid-infrared   </vt:lpstr>
      <vt:lpstr>Challenges in the Mid-infrared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Eva Repiso</dc:creator>
  <cp:lastModifiedBy>Eva Repiso</cp:lastModifiedBy>
  <cp:revision>161</cp:revision>
  <dcterms:created xsi:type="dcterms:W3CDTF">2016-04-29T07:37:42Z</dcterms:created>
  <dcterms:modified xsi:type="dcterms:W3CDTF">2016-05-13T21:07:41Z</dcterms:modified>
</cp:coreProperties>
</file>